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54" r:id="rId1"/>
  </p:sldMasterIdLst>
  <p:notesMasterIdLst>
    <p:notesMasterId r:id="rId76"/>
  </p:notesMasterIdLst>
  <p:handoutMasterIdLst>
    <p:handoutMasterId r:id="rId77"/>
  </p:handoutMasterIdLst>
  <p:sldIdLst>
    <p:sldId id="327" r:id="rId2"/>
    <p:sldId id="354" r:id="rId3"/>
    <p:sldId id="357" r:id="rId4"/>
    <p:sldId id="358" r:id="rId5"/>
    <p:sldId id="359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2" r:id="rId18"/>
    <p:sldId id="373" r:id="rId19"/>
    <p:sldId id="371" r:id="rId20"/>
    <p:sldId id="374" r:id="rId21"/>
    <p:sldId id="375" r:id="rId22"/>
    <p:sldId id="376" r:id="rId23"/>
    <p:sldId id="378" r:id="rId24"/>
    <p:sldId id="377" r:id="rId25"/>
    <p:sldId id="379" r:id="rId26"/>
    <p:sldId id="381" r:id="rId27"/>
    <p:sldId id="382" r:id="rId28"/>
    <p:sldId id="383" r:id="rId29"/>
    <p:sldId id="384" r:id="rId30"/>
    <p:sldId id="385" r:id="rId31"/>
    <p:sldId id="386" r:id="rId32"/>
    <p:sldId id="389" r:id="rId33"/>
    <p:sldId id="387" r:id="rId34"/>
    <p:sldId id="388" r:id="rId35"/>
    <p:sldId id="334" r:id="rId36"/>
    <p:sldId id="270" r:id="rId37"/>
    <p:sldId id="272" r:id="rId38"/>
    <p:sldId id="302" r:id="rId39"/>
    <p:sldId id="303" r:id="rId40"/>
    <p:sldId id="290" r:id="rId41"/>
    <p:sldId id="301" r:id="rId42"/>
    <p:sldId id="304" r:id="rId43"/>
    <p:sldId id="348" r:id="rId44"/>
    <p:sldId id="335" r:id="rId45"/>
    <p:sldId id="331" r:id="rId46"/>
    <p:sldId id="305" r:id="rId47"/>
    <p:sldId id="306" r:id="rId48"/>
    <p:sldId id="307" r:id="rId49"/>
    <p:sldId id="336" r:id="rId50"/>
    <p:sldId id="308" r:id="rId51"/>
    <p:sldId id="309" r:id="rId52"/>
    <p:sldId id="342" r:id="rId53"/>
    <p:sldId id="337" r:id="rId54"/>
    <p:sldId id="311" r:id="rId55"/>
    <p:sldId id="312" r:id="rId56"/>
    <p:sldId id="313" r:id="rId57"/>
    <p:sldId id="349" r:id="rId58"/>
    <p:sldId id="343" r:id="rId59"/>
    <p:sldId id="314" r:id="rId60"/>
    <p:sldId id="315" r:id="rId61"/>
    <p:sldId id="316" r:id="rId62"/>
    <p:sldId id="317" r:id="rId63"/>
    <p:sldId id="350" r:id="rId64"/>
    <p:sldId id="390" r:id="rId65"/>
    <p:sldId id="318" r:id="rId66"/>
    <p:sldId id="319" r:id="rId67"/>
    <p:sldId id="320" r:id="rId68"/>
    <p:sldId id="340" r:id="rId69"/>
    <p:sldId id="339" r:id="rId70"/>
    <p:sldId id="321" r:id="rId71"/>
    <p:sldId id="322" r:id="rId72"/>
    <p:sldId id="323" r:id="rId73"/>
    <p:sldId id="324" r:id="rId74"/>
    <p:sldId id="325" r:id="rId7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33CC33"/>
    <a:srgbClr val="CFCFCF"/>
    <a:srgbClr val="336699"/>
    <a:srgbClr val="006600"/>
    <a:srgbClr val="33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15" autoAdjust="0"/>
    <p:restoredTop sz="94670" autoAdjust="0"/>
  </p:normalViewPr>
  <p:slideViewPr>
    <p:cSldViewPr snapToGrid="0">
      <p:cViewPr varScale="1">
        <p:scale>
          <a:sx n="73" d="100"/>
          <a:sy n="73" d="100"/>
        </p:scale>
        <p:origin x="77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76"/>
    </p:cViewPr>
  </p:sorterViewPr>
  <p:notesViewPr>
    <p:cSldViewPr snapToGrid="0">
      <p:cViewPr varScale="1">
        <p:scale>
          <a:sx n="60" d="100"/>
          <a:sy n="60" d="100"/>
        </p:scale>
        <p:origin x="-17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" panose="02020603050405020304" pitchFamily="18" charset="0"/>
              </a:defRPr>
            </a:lvl1pPr>
          </a:lstStyle>
          <a:p>
            <a:fld id="{D04E41C3-D3F9-4946-90FD-47F90E26C5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" panose="02020603050405020304" pitchFamily="18" charset="0"/>
              </a:defRPr>
            </a:lvl1pPr>
          </a:lstStyle>
          <a:p>
            <a:fld id="{7F6298F4-D18F-4755-87A3-031C67A2D9A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161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90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A0E714C3-C7A9-4F42-8BC7-FF59FD146184}" type="slidenum">
              <a:rPr lang="en-US" altLang="en-US" b="0"/>
              <a:pPr algn="r">
                <a:spcBef>
                  <a:spcPct val="0"/>
                </a:spcBef>
              </a:pPr>
              <a:t>11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642870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B1783A4-DF17-4790-817E-C06266AB1120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541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85A182B-EAEF-40D5-A10B-4C9A30D0909C}" type="slidenum">
              <a:rPr lang="en-US" altLang="en-US" b="0"/>
              <a:pPr algn="r">
                <a:spcBef>
                  <a:spcPct val="0"/>
                </a:spcBef>
              </a:pPr>
              <a:t>13</a:t>
            </a:fld>
            <a:endParaRPr lang="en-US" altLang="en-US" b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046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01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F90BAA5F-7A9C-4A84-BF98-1A5B1830AE0A}" type="slidenum">
              <a:rPr lang="en-US" altLang="en-US" b="0"/>
              <a:pPr algn="r">
                <a:spcBef>
                  <a:spcPct val="0"/>
                </a:spcBef>
              </a:pPr>
              <a:t>14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2713883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85A182B-EAEF-40D5-A10B-4C9A30D0909C}" type="slidenum">
              <a:rPr lang="en-US" altLang="en-US" b="0"/>
              <a:pPr algn="r">
                <a:spcBef>
                  <a:spcPct val="0"/>
                </a:spcBef>
              </a:pPr>
              <a:t>15</a:t>
            </a:fld>
            <a:endParaRPr lang="en-US" altLang="en-US" b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4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85A182B-EAEF-40D5-A10B-4C9A30D0909C}" type="slidenum">
              <a:rPr lang="en-US" altLang="en-US" b="0"/>
              <a:pPr algn="r">
                <a:spcBef>
                  <a:spcPct val="0"/>
                </a:spcBef>
              </a:pPr>
              <a:t>16</a:t>
            </a:fld>
            <a:endParaRPr lang="en-US" altLang="en-US" b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680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207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63C9E81-B2F2-48DE-8070-D39E2B3354FB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785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64E503D-4F9A-4D49-9F73-55B73C79AA41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434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746242-99CA-4681-9E72-F86C5142D17C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17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FF1898A-F418-4E06-BC8F-58575CDC4FF5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19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475B72-1961-4323-AD39-B5E3CD4AD3E3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5199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475B72-1961-4323-AD39-B5E3CD4AD3E3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437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475B72-1961-4323-AD39-B5E3CD4AD3E3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395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475B72-1961-4323-AD39-B5E3CD4AD3E3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420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475B72-1961-4323-AD39-B5E3CD4AD3E3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092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EA2781-1EAD-4D35-89C6-C3A5CF9237CF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61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175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8877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7BB3AB17-CEE8-4E81-9C89-E9F53015457F}" type="slidenum">
              <a:rPr lang="en-US" altLang="en-US" b="0"/>
              <a:pPr algn="r">
                <a:spcBef>
                  <a:spcPct val="0"/>
                </a:spcBef>
              </a:pPr>
              <a:t>2</a:t>
            </a:fld>
            <a:endParaRPr lang="en-US" altLang="en-US" b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3510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70DF419-538E-4F3D-BBA5-A70BACE92B82}" type="slidenum">
              <a:rPr lang="en-US" altLang="en-US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2B69D95-FE14-427D-9857-1B4AF065F01C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7D5D4383-C393-4490-994E-453B838211FD}" type="slidenum">
              <a:rPr lang="en-US" altLang="en-US" b="0"/>
              <a:pPr algn="r">
                <a:spcBef>
                  <a:spcPct val="0"/>
                </a:spcBef>
              </a:pPr>
              <a:t>37</a:t>
            </a:fld>
            <a:endParaRPr lang="en-US" altLang="en-US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74F3936B-B750-4100-B792-0313E478F5A4}" type="slidenum">
              <a:rPr lang="en-US" altLang="en-US" b="0"/>
              <a:pPr algn="r">
                <a:spcBef>
                  <a:spcPct val="0"/>
                </a:spcBef>
              </a:pPr>
              <a:t>38</a:t>
            </a:fld>
            <a:endParaRPr lang="en-US" altLang="en-US" b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FC71390-609A-48F3-9734-6C7FD5292CC4}" type="slidenum">
              <a:rPr lang="en-US" altLang="en-US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E99EE89-BFF6-48EA-A339-9F3A303B7555}" type="slidenum">
              <a:rPr lang="en-US" altLang="en-US" b="0"/>
              <a:pPr algn="r">
                <a:spcBef>
                  <a:spcPct val="0"/>
                </a:spcBef>
              </a:pPr>
              <a:t>40</a:t>
            </a:fld>
            <a:endParaRPr lang="en-US" altLang="en-US" b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5A8128FC-6700-4379-A804-806AD0027F09}" type="slidenum">
              <a:rPr lang="en-US" altLang="en-US" b="0"/>
              <a:pPr algn="r">
                <a:spcBef>
                  <a:spcPct val="0"/>
                </a:spcBef>
              </a:pPr>
              <a:t>41</a:t>
            </a:fld>
            <a:endParaRPr lang="en-US" altLang="en-US" b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AD533BD6-CF83-4914-8179-B19E5554D494}" type="slidenum">
              <a:rPr lang="en-US" altLang="en-US" b="0"/>
              <a:pPr algn="r">
                <a:spcBef>
                  <a:spcPct val="0"/>
                </a:spcBef>
              </a:pPr>
              <a:t>45</a:t>
            </a:fld>
            <a:endParaRPr lang="en-US" altLang="en-US" b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19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E23CC33-89B3-437E-8A54-4A228B1005BE}" type="slidenum">
              <a:rPr lang="en-US" altLang="en-US" b="0"/>
              <a:pPr algn="r">
                <a:spcBef>
                  <a:spcPct val="0"/>
                </a:spcBef>
              </a:pPr>
              <a:t>3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23114941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010B6909-296F-4289-80D0-DB3C377614F2}" type="slidenum">
              <a:rPr lang="en-US" altLang="en-US" b="0"/>
              <a:pPr algn="r">
                <a:spcBef>
                  <a:spcPct val="0"/>
                </a:spcBef>
              </a:pPr>
              <a:t>46</a:t>
            </a:fld>
            <a:endParaRPr lang="en-US" altLang="en-US" b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39BD2A4A-B8D6-4ACD-B5F6-9DB6A9B8BC26}" type="slidenum">
              <a:rPr lang="en-US" altLang="en-US" b="0"/>
              <a:pPr algn="r">
                <a:spcBef>
                  <a:spcPct val="0"/>
                </a:spcBef>
              </a:pPr>
              <a:t>47</a:t>
            </a:fld>
            <a:endParaRPr lang="en-US" altLang="en-US" b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7CC96D87-A3A5-41A8-AB54-E16E4C6E9CAE}" type="slidenum">
              <a:rPr lang="en-US" altLang="en-US" b="0"/>
              <a:pPr algn="r">
                <a:spcBef>
                  <a:spcPct val="0"/>
                </a:spcBef>
              </a:pPr>
              <a:t>49</a:t>
            </a:fld>
            <a:endParaRPr lang="en-US" altLang="en-US" b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F1FCA6E9-23B3-4363-AADE-F0DA1ADBC715}" type="slidenum">
              <a:rPr lang="en-US" altLang="en-US" b="0"/>
              <a:pPr algn="r">
                <a:spcBef>
                  <a:spcPct val="0"/>
                </a:spcBef>
              </a:pPr>
              <a:t>50</a:t>
            </a:fld>
            <a:endParaRPr lang="en-US" altLang="en-US" b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A174C85-47D2-4D8E-B335-BFDF97C7EE54}" type="slidenum">
              <a:rPr lang="en-US" altLang="en-US" b="0"/>
              <a:pPr algn="r">
                <a:spcBef>
                  <a:spcPct val="0"/>
                </a:spcBef>
              </a:pPr>
              <a:t>51</a:t>
            </a:fld>
            <a:endParaRPr lang="en-US" altLang="en-US" b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C63EB2B0-C363-4469-9E69-99F2B4C84D92}" type="slidenum">
              <a:rPr lang="en-US" altLang="en-US" b="0"/>
              <a:pPr algn="r">
                <a:spcBef>
                  <a:spcPct val="0"/>
                </a:spcBef>
              </a:pPr>
              <a:t>53</a:t>
            </a:fld>
            <a:endParaRPr lang="en-US" altLang="en-US" b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D50C73D-F9DE-4BA7-B298-3FABA0153099}" type="slidenum">
              <a:rPr lang="en-US" altLang="en-US" b="0"/>
              <a:pPr algn="r">
                <a:spcBef>
                  <a:spcPct val="0"/>
                </a:spcBef>
              </a:pPr>
              <a:t>54</a:t>
            </a:fld>
            <a:endParaRPr lang="en-US" altLang="en-US" b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CFEBADA4-22F9-4DAD-B36C-626EAC484B7A}" type="slidenum">
              <a:rPr lang="en-US" altLang="en-US" b="0"/>
              <a:pPr algn="r">
                <a:spcBef>
                  <a:spcPct val="0"/>
                </a:spcBef>
              </a:pPr>
              <a:t>55</a:t>
            </a:fld>
            <a:endParaRPr lang="en-US" altLang="en-US" b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3033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61F65DA8-1787-4353-A7A4-84DDE07A8964}" type="slidenum">
              <a:rPr lang="en-US" altLang="en-US" b="0"/>
              <a:pPr algn="r">
                <a:spcBef>
                  <a:spcPct val="0"/>
                </a:spcBef>
              </a:pPr>
              <a:t>58</a:t>
            </a:fld>
            <a:endParaRPr lang="en-US" altLang="en-US" b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71FAD5C-0223-403D-BC82-44092691F214}" type="slidenum">
              <a:rPr lang="en-US" altLang="en-US" b="0"/>
              <a:pPr algn="r">
                <a:spcBef>
                  <a:spcPct val="0"/>
                </a:spcBef>
              </a:pPr>
              <a:t>59</a:t>
            </a:fld>
            <a:endParaRPr lang="en-US" altLang="en-US" b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DF8498C-D695-4499-A696-0DD5352F4D22}" type="slidenum">
              <a:rPr lang="en-US" altLang="en-US" b="0"/>
              <a:pPr algn="r">
                <a:spcBef>
                  <a:spcPct val="0"/>
                </a:spcBef>
              </a:pPr>
              <a:t>60</a:t>
            </a:fld>
            <a:endParaRPr lang="en-US" altLang="en-US" b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FBCEEB0-9D72-4FBE-8B58-CFBD488FFC8A}" type="slidenum">
              <a:rPr lang="en-US" altLang="en-US" b="0"/>
              <a:pPr algn="r">
                <a:spcBef>
                  <a:spcPct val="0"/>
                </a:spcBef>
              </a:pPr>
              <a:t>61</a:t>
            </a:fld>
            <a:endParaRPr lang="en-US" altLang="en-US" b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6EBAB577-8BEB-4096-9BB3-158A7D914D83}" type="slidenum">
              <a:rPr lang="en-US" altLang="en-US" b="0"/>
              <a:pPr algn="r">
                <a:spcBef>
                  <a:spcPct val="0"/>
                </a:spcBef>
              </a:pPr>
              <a:t>64</a:t>
            </a:fld>
            <a:endParaRPr lang="en-US" altLang="en-US" b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E501FB8-1748-4B35-9B77-21C0FEF61252}" type="slidenum">
              <a:rPr lang="en-US" altLang="en-US" b="0"/>
              <a:pPr algn="r">
                <a:spcBef>
                  <a:spcPct val="0"/>
                </a:spcBef>
              </a:pPr>
              <a:t>65</a:t>
            </a:fld>
            <a:endParaRPr lang="en-US" altLang="en-US" b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1138AB40-B8A4-4D7A-9BA0-CB04BDA9CD0C}" type="slidenum">
              <a:rPr lang="en-US" altLang="en-US" b="0"/>
              <a:pPr algn="r">
                <a:spcBef>
                  <a:spcPct val="0"/>
                </a:spcBef>
              </a:pPr>
              <a:t>66</a:t>
            </a:fld>
            <a:endParaRPr lang="en-US" altLang="en-US" b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FF9F1D3-3A72-4C27-8F55-2CA52346BE43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407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27D467D1-AE00-408E-9A8D-0F5E67680CB2}" type="slidenum">
              <a:rPr lang="en-US" altLang="en-US" b="0"/>
              <a:pPr algn="r">
                <a:spcBef>
                  <a:spcPct val="0"/>
                </a:spcBef>
              </a:pPr>
              <a:t>69</a:t>
            </a:fld>
            <a:endParaRPr lang="en-US" altLang="en-US" b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074D0FF0-CB8B-42EF-B47B-8DBFE211EA92}" type="slidenum">
              <a:rPr lang="en-US" altLang="en-US" b="0"/>
              <a:pPr algn="r">
                <a:spcBef>
                  <a:spcPct val="0"/>
                </a:spcBef>
              </a:pPr>
              <a:t>70</a:t>
            </a:fld>
            <a:endParaRPr lang="en-US" altLang="en-US" b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824808E0-287B-4226-9157-87274C169D66}" type="slidenum">
              <a:rPr lang="en-US" altLang="en-US" b="0"/>
              <a:pPr algn="r">
                <a:spcBef>
                  <a:spcPct val="0"/>
                </a:spcBef>
              </a:pPr>
              <a:t>71</a:t>
            </a:fld>
            <a:endParaRPr lang="en-US" altLang="en-US" b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67C0CDEA-B0DC-45E7-BD44-9B9A0637B49F}" type="slidenum">
              <a:rPr lang="en-US" altLang="en-US" b="0"/>
              <a:pPr algn="r">
                <a:spcBef>
                  <a:spcPct val="0"/>
                </a:spcBef>
              </a:pPr>
              <a:t>72</a:t>
            </a:fld>
            <a:endParaRPr lang="en-US" altLang="en-US" b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39B82A89-0E89-4551-A516-6D2B2A951ED5}" type="slidenum">
              <a:rPr lang="en-US" altLang="en-US" b="0"/>
              <a:pPr algn="r">
                <a:spcBef>
                  <a:spcPct val="0"/>
                </a:spcBef>
              </a:pPr>
              <a:t>73</a:t>
            </a:fld>
            <a:endParaRPr lang="en-US" altLang="en-US" b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079E025-5692-4036-92E4-035A213786F1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97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8AA644-B5F0-459A-9133-F8B70263C447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305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F7FB01-FA68-4352-AFE5-C284DBEFE19A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95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ert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17463"/>
            <a:ext cx="1238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1079500" y="44450"/>
            <a:ext cx="5435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3600" b="0">
              <a:solidFill>
                <a:schemeClr val="bg1"/>
              </a:solidFill>
            </a:endParaRPr>
          </a:p>
        </p:txBody>
      </p:sp>
      <p:sp>
        <p:nvSpPr>
          <p:cNvPr id="281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5" y="1382713"/>
            <a:ext cx="8543925" cy="1055687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27538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5522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CERT Basic Training: Unit 4 Disaster Medical Operations – Part 2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4-</a:t>
            </a:r>
            <a:fld id="{2EF03F80-32C1-4381-A326-5E2FA2ACC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440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04800"/>
            <a:ext cx="22098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0"/>
            <a:ext cx="64770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CERT Basic Training: Unit 4 Disaster Medical Operations – Part 2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4-</a:t>
            </a:r>
            <a:fld id="{E6F67AD7-ADB3-425F-B426-D066ACF613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34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fema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173788"/>
            <a:ext cx="166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514600" y="6245225"/>
            <a:ext cx="4056063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CERT Basic Training</a:t>
            </a:r>
          </a:p>
          <a:p>
            <a:pPr>
              <a:defRPr/>
            </a:pPr>
            <a:r>
              <a:rPr lang="en-US"/>
              <a:t> Unit 4 Disaster Medical Operations – Part 2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910388" y="6273800"/>
            <a:ext cx="1000125" cy="3270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4-</a:t>
            </a:r>
            <a:fld id="{66F43004-8778-48F2-871C-840F901CBF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073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fema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173788"/>
            <a:ext cx="166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CERT Basic Training: Unit 4 Disaster Medical Operations – Part 2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4-</a:t>
            </a:r>
            <a:fld id="{A2CAFB9B-258A-4E5E-8100-379C90987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43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fema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173788"/>
            <a:ext cx="166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CERT Basic Training: Unit 4 Disaster Medical Operations – Part 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4-</a:t>
            </a:r>
            <a:fld id="{2D207377-54E5-4232-B605-F6619F186C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11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fema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173788"/>
            <a:ext cx="166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CERT Basic Training: Unit 4 Disaster Medical Operations – Part 2</a:t>
            </a: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4-</a:t>
            </a:r>
            <a:fld id="{23A67994-F21A-46A6-B948-AFC2DE6651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674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fema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173788"/>
            <a:ext cx="166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CERT Basic Training: Unit 4 Disaster Medical Operations – Part 2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4-</a:t>
            </a:r>
            <a:fld id="{012E6560-9ECB-479F-B793-7B9539BDAB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17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fema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173788"/>
            <a:ext cx="166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CERT Basic Training: Unit 4 Disaster Medical Operations – Part 2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4-</a:t>
            </a:r>
            <a:fld id="{B5B265E9-72B3-4FA1-B40C-1E1154F56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7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fema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173788"/>
            <a:ext cx="166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CERT Basic Training: Unit 4 Disaster Medical Operations – Part 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4-</a:t>
            </a:r>
            <a:fld id="{E5BD0E95-821B-4281-B8C9-56A78E9191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05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CERT Basic Training: Unit 4 Disaster Medical Operations – Part 2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4-</a:t>
            </a:r>
            <a:fld id="{3DF9B8BF-98CE-4C3B-9865-DCF2F64F4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04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8392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0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3825" y="6245225"/>
            <a:ext cx="31384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CERT Basic Training: Unit 4 Disaster Medical Operations – Part 2</a:t>
            </a:r>
          </a:p>
        </p:txBody>
      </p:sp>
      <p:sp>
        <p:nvSpPr>
          <p:cNvPr id="280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26150" y="6264275"/>
            <a:ext cx="17573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r>
              <a:rPr lang="en-US" altLang="en-US"/>
              <a:t>4-</a:t>
            </a:r>
            <a:fld id="{1A31FF9E-4509-421D-AAA9-7BFE57E5199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054" name="Text Box 8"/>
          <p:cNvSpPr txBox="1">
            <a:spLocks noChangeArrowheads="1"/>
          </p:cNvSpPr>
          <p:nvPr userDrawn="1"/>
        </p:nvSpPr>
        <p:spPr bwMode="auto">
          <a:xfrm>
            <a:off x="1079500" y="44450"/>
            <a:ext cx="5435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3600" b="0">
              <a:solidFill>
                <a:schemeClr val="bg1"/>
              </a:solidFill>
            </a:endParaRPr>
          </a:p>
        </p:txBody>
      </p:sp>
      <p:pic>
        <p:nvPicPr>
          <p:cNvPr id="2055" name="Picture 4" descr="cert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6159500"/>
            <a:ext cx="1238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76" r:id="rId9"/>
    <p:sldLayoutId id="2147483877" r:id="rId10"/>
    <p:sldLayoutId id="214748387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Arial" panose="020B0604020202020204" pitchFamily="34" charset="0"/>
        <a:buChar char="●"/>
        <a:defRPr sz="3200">
          <a:solidFill>
            <a:srgbClr val="0066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anose="05000000000000000000" pitchFamily="2" charset="2"/>
        <a:buChar char="§"/>
        <a:defRPr sz="2800">
          <a:solidFill>
            <a:srgbClr val="0066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anose="05000000000000000000" pitchFamily="2" charset="2"/>
        <a:buChar char="v"/>
        <a:defRPr sz="2400">
          <a:solidFill>
            <a:srgbClr val="0066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anose="05000000000000000000" pitchFamily="2" charset="2"/>
        <a:buChar char="§"/>
        <a:defRPr sz="2000">
          <a:solidFill>
            <a:srgbClr val="0066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anose="05000000000000000000" pitchFamily="2" charset="2"/>
        <a:buChar char="v"/>
        <a:defRPr sz="1600">
          <a:solidFill>
            <a:srgbClr val="0066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1600">
          <a:solidFill>
            <a:srgbClr val="0066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1600">
          <a:solidFill>
            <a:srgbClr val="0066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1600">
          <a:solidFill>
            <a:srgbClr val="0066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1600">
          <a:solidFill>
            <a:srgbClr val="0066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CERTHead-to-ToeAssessment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www.youtube.com/watch?v=P3MUhF48zi8&amp;feature=youtu.be&amp;t=8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Disaster Medical Operations — Part 2</a:t>
            </a: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tx1"/>
                </a:solidFill>
              </a:rPr>
              <a:t>Unit 4</a:t>
            </a:r>
          </a:p>
        </p:txBody>
      </p:sp>
      <p:pic>
        <p:nvPicPr>
          <p:cNvPr id="11268" name="Picture 5" descr="CitiCorp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6286500"/>
            <a:ext cx="20478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5" descr="fema_logo_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173788"/>
            <a:ext cx="166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Disaster Medical Operations Organization</a:t>
            </a: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Unit 4 Disaster Medical Operations – Part 2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89750" y="6284913"/>
            <a:ext cx="1000125" cy="32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4-5</a:t>
            </a:r>
          </a:p>
        </p:txBody>
      </p:sp>
      <p:pic>
        <p:nvPicPr>
          <p:cNvPr id="204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5675" y="1341438"/>
            <a:ext cx="469265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70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4-6-7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Establish a Medical Treatment Area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4846638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Select site and set up treatment area as soon as injured victims are confirmed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When determining best location(s) for treatment area, consider: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Safety of rescuers and victims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Most effective use of resources</a:t>
            </a:r>
          </a:p>
        </p:txBody>
      </p:sp>
      <p:pic>
        <p:nvPicPr>
          <p:cNvPr id="21509" name="Picture 6" descr="CERT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958975"/>
            <a:ext cx="3411538" cy="294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409484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4-8-9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Most Effective Use of CERT Resources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8107363" cy="4525962"/>
          </a:xfrm>
        </p:spPr>
        <p:txBody>
          <a:bodyPr/>
          <a:lstStyle/>
          <a:p>
            <a:pPr eaLnBrk="1" hangingPunct="1"/>
            <a:r>
              <a:rPr lang="en-US" altLang="en-US"/>
              <a:t>To help meet the challenge of limited resources, CERT may need to establish:</a:t>
            </a:r>
          </a:p>
          <a:p>
            <a:pPr lvl="1" eaLnBrk="1" hangingPunct="1"/>
            <a:r>
              <a:rPr lang="en-US" altLang="en-US"/>
              <a:t>Decentralized medical treatment location (more than one location)</a:t>
            </a:r>
          </a:p>
          <a:p>
            <a:pPr lvl="1" eaLnBrk="1" hangingPunct="1"/>
            <a:r>
              <a:rPr lang="en-US" altLang="en-US"/>
              <a:t>Centralized medical treatment location (one location)</a:t>
            </a:r>
          </a:p>
        </p:txBody>
      </p:sp>
      <p:sp>
        <p:nvSpPr>
          <p:cNvPr id="2253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2446769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28133" y="1835243"/>
            <a:ext cx="7535349" cy="4098448"/>
            <a:chOff x="556415" y="1413902"/>
            <a:chExt cx="7535349" cy="4098448"/>
          </a:xfrm>
        </p:grpSpPr>
        <p:sp>
          <p:nvSpPr>
            <p:cNvPr id="3" name="Rectangle 2"/>
            <p:cNvSpPr/>
            <p:nvPr/>
          </p:nvSpPr>
          <p:spPr bwMode="auto">
            <a:xfrm>
              <a:off x="556415" y="1413902"/>
              <a:ext cx="3451412" cy="1972236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640352" y="3540114"/>
              <a:ext cx="3451412" cy="1972236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58000">
                  <a:srgbClr val="0070C0"/>
                </a:gs>
              </a:gsLst>
              <a:lin ang="5400000" scaled="0"/>
            </a:gra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56415" y="3540114"/>
              <a:ext cx="3451412" cy="1972236"/>
            </a:xfrm>
            <a:prstGeom prst="rect">
              <a:avLst/>
            </a:prstGeom>
            <a:solidFill>
              <a:srgbClr val="33CC33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640352" y="1413902"/>
              <a:ext cx="3451412" cy="1972236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4-11</a:t>
            </a:r>
          </a:p>
        </p:txBody>
      </p:sp>
      <p:sp>
        <p:nvSpPr>
          <p:cNvPr id="24579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Treatment Area Layout</a:t>
            </a:r>
          </a:p>
        </p:txBody>
      </p:sp>
      <p:sp>
        <p:nvSpPr>
          <p:cNvPr id="2458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  <p:sp>
        <p:nvSpPr>
          <p:cNvPr id="13" name="Rectangle 15"/>
          <p:cNvSpPr txBox="1">
            <a:spLocks noChangeArrowheads="1"/>
          </p:cNvSpPr>
          <p:nvPr/>
        </p:nvSpPr>
        <p:spPr bwMode="auto">
          <a:xfrm>
            <a:off x="281354" y="1207017"/>
            <a:ext cx="6764905" cy="71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altLang="en-US" b="0" kern="0" dirty="0"/>
              <a:t>Four treatment areas:</a:t>
            </a:r>
          </a:p>
        </p:txBody>
      </p:sp>
      <p:sp>
        <p:nvSpPr>
          <p:cNvPr id="16" name="Rectangle 15"/>
          <p:cNvSpPr txBox="1">
            <a:spLocks noChangeArrowheads="1"/>
          </p:cNvSpPr>
          <p:nvPr/>
        </p:nvSpPr>
        <p:spPr bwMode="auto">
          <a:xfrm>
            <a:off x="627531" y="2435174"/>
            <a:ext cx="3451412" cy="77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9pPr>
          </a:lstStyle>
          <a:p>
            <a:pPr marL="57150" indent="0" algn="ctr" eaLnBrk="1" hangingPunct="1">
              <a:buFont typeface="Wingdings" panose="05000000000000000000" pitchFamily="2" charset="2"/>
              <a:buNone/>
            </a:pPr>
            <a:r>
              <a:rPr lang="en-US" altLang="en-US" b="0" kern="0" dirty="0"/>
              <a:t>“I” for Immediate</a:t>
            </a:r>
          </a:p>
        </p:txBody>
      </p:sp>
      <p:sp>
        <p:nvSpPr>
          <p:cNvPr id="17" name="Rectangle 15"/>
          <p:cNvSpPr txBox="1">
            <a:spLocks noChangeArrowheads="1"/>
          </p:cNvSpPr>
          <p:nvPr/>
        </p:nvSpPr>
        <p:spPr bwMode="auto">
          <a:xfrm>
            <a:off x="4712070" y="2435174"/>
            <a:ext cx="3451412" cy="77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9pPr>
          </a:lstStyle>
          <a:p>
            <a:pPr marL="57150" indent="0" algn="ctr" eaLnBrk="1" hangingPunct="1">
              <a:buFont typeface="Wingdings" panose="05000000000000000000" pitchFamily="2" charset="2"/>
              <a:buNone/>
            </a:pPr>
            <a:r>
              <a:rPr lang="en-US" altLang="en-US" b="0" kern="0" dirty="0"/>
              <a:t>“D” for Delayed</a:t>
            </a:r>
          </a:p>
        </p:txBody>
      </p:sp>
      <p:sp>
        <p:nvSpPr>
          <p:cNvPr id="18" name="Rectangle 15"/>
          <p:cNvSpPr txBox="1">
            <a:spLocks noChangeArrowheads="1"/>
          </p:cNvSpPr>
          <p:nvPr/>
        </p:nvSpPr>
        <p:spPr bwMode="auto">
          <a:xfrm>
            <a:off x="637702" y="4561386"/>
            <a:ext cx="3451412" cy="77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9pPr>
          </a:lstStyle>
          <a:p>
            <a:pPr marL="57150" indent="0" algn="ctr" eaLnBrk="1" hangingPunct="1">
              <a:buFont typeface="Wingdings" panose="05000000000000000000" pitchFamily="2" charset="2"/>
              <a:buNone/>
            </a:pPr>
            <a:r>
              <a:rPr lang="en-US" altLang="en-US" b="0" kern="0" dirty="0"/>
              <a:t>“M” for Minor</a:t>
            </a:r>
          </a:p>
        </p:txBody>
      </p:sp>
      <p:sp>
        <p:nvSpPr>
          <p:cNvPr id="19" name="Rectangle 15"/>
          <p:cNvSpPr txBox="1">
            <a:spLocks noChangeArrowheads="1"/>
          </p:cNvSpPr>
          <p:nvPr/>
        </p:nvSpPr>
        <p:spPr bwMode="auto">
          <a:xfrm>
            <a:off x="4721639" y="4469915"/>
            <a:ext cx="3451412" cy="10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9pPr>
          </a:lstStyle>
          <a:p>
            <a:pPr marL="57150" indent="0" algn="ctr" eaLnBrk="1" hangingPunct="1">
              <a:buFont typeface="Wingdings" panose="05000000000000000000" pitchFamily="2" charset="2"/>
              <a:buNone/>
            </a:pPr>
            <a:r>
              <a:rPr lang="en-US" altLang="en-US" b="0" kern="0" dirty="0">
                <a:solidFill>
                  <a:schemeClr val="bg1"/>
                </a:solidFill>
              </a:rPr>
              <a:t>“DEAD” for morgue</a:t>
            </a:r>
          </a:p>
        </p:txBody>
      </p:sp>
    </p:spTree>
    <p:extLst>
      <p:ext uri="{BB962C8B-B14F-4D97-AF65-F5344CB8AC3E}">
        <p14:creationId xmlns:p14="http://schemas.microsoft.com/office/powerpoint/2010/main" val="1739751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969477" y="1523389"/>
            <a:ext cx="4642338" cy="4176346"/>
          </a:xfrm>
          <a:prstGeom prst="rect">
            <a:avLst/>
          </a:prstGeom>
          <a:solidFill>
            <a:srgbClr val="F0EA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60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4-12</a:t>
            </a:r>
          </a:p>
        </p:txBody>
      </p:sp>
      <p:sp>
        <p:nvSpPr>
          <p:cNvPr id="25603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Victim Placement: Why head to toe?</a:t>
            </a:r>
          </a:p>
        </p:txBody>
      </p:sp>
      <p:sp>
        <p:nvSpPr>
          <p:cNvPr id="2560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12" y="1683239"/>
            <a:ext cx="443551" cy="8533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946">
            <a:off x="2286827" y="2571749"/>
            <a:ext cx="443551" cy="853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12" y="3530109"/>
            <a:ext cx="443551" cy="853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6" y="4508619"/>
            <a:ext cx="443551" cy="8533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989" y="1683239"/>
            <a:ext cx="443551" cy="853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56" y="2571749"/>
            <a:ext cx="443551" cy="8533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661">
            <a:off x="3168987" y="3460259"/>
            <a:ext cx="443551" cy="8533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54" y="4410313"/>
            <a:ext cx="443551" cy="8533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514">
            <a:off x="4068872" y="1700823"/>
            <a:ext cx="443551" cy="8533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71" y="2589333"/>
            <a:ext cx="443551" cy="8533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020">
            <a:off x="4089513" y="3477842"/>
            <a:ext cx="443551" cy="8533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69" y="4366353"/>
            <a:ext cx="443551" cy="8533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643" y="1718407"/>
            <a:ext cx="443551" cy="8533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350">
            <a:off x="4849642" y="2738803"/>
            <a:ext cx="443551" cy="8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07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4-10</a:t>
            </a:r>
          </a:p>
        </p:txBody>
      </p:sp>
      <p:sp>
        <p:nvSpPr>
          <p:cNvPr id="2355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Treatment Area Site Selection</a:t>
            </a:r>
          </a:p>
        </p:txBody>
      </p:sp>
      <p:sp>
        <p:nvSpPr>
          <p:cNvPr id="23556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site selected should be:</a:t>
            </a:r>
          </a:p>
          <a:p>
            <a:pPr lvl="1" eaLnBrk="1" hangingPunct="1"/>
            <a:r>
              <a:rPr lang="en-US" altLang="en-US"/>
              <a:t>In a safe area, free of hazards and debris</a:t>
            </a:r>
          </a:p>
          <a:p>
            <a:pPr lvl="1" eaLnBrk="1" hangingPunct="1"/>
            <a:r>
              <a:rPr lang="en-US" altLang="en-US"/>
              <a:t>Upwind, uphill, and upstream (if possible) from hazard zone(s)</a:t>
            </a:r>
          </a:p>
          <a:p>
            <a:pPr lvl="1" eaLnBrk="1" hangingPunct="1"/>
            <a:r>
              <a:rPr lang="en-US" altLang="en-US"/>
              <a:t>Accessible by transportation vehicles</a:t>
            </a:r>
          </a:p>
          <a:p>
            <a:pPr lvl="1" eaLnBrk="1" hangingPunct="1"/>
            <a:r>
              <a:rPr lang="en-US" altLang="en-US"/>
              <a:t>Expandable </a:t>
            </a:r>
          </a:p>
        </p:txBody>
      </p:sp>
      <p:pic>
        <p:nvPicPr>
          <p:cNvPr id="23557" name="Picture 14" descr="4-18_TreatmentAreaSiteSelection_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146300"/>
            <a:ext cx="43656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864275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4-12</a:t>
            </a:r>
          </a:p>
        </p:txBody>
      </p:sp>
      <p:sp>
        <p:nvSpPr>
          <p:cNvPr id="25603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Treatment Area Layout</a:t>
            </a:r>
          </a:p>
        </p:txBody>
      </p:sp>
      <p:pic>
        <p:nvPicPr>
          <p:cNvPr id="25604" name="Picture 5" descr="TreatmentLayout_11.15.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1341438"/>
            <a:ext cx="6821487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4070373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4-12</a:t>
            </a:r>
          </a:p>
        </p:txBody>
      </p:sp>
      <p:sp>
        <p:nvSpPr>
          <p:cNvPr id="25603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Try it out: Plan Treatment Areas</a:t>
            </a:r>
          </a:p>
        </p:txBody>
      </p:sp>
      <p:sp>
        <p:nvSpPr>
          <p:cNvPr id="2560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34" y="1398754"/>
            <a:ext cx="5976140" cy="4425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3443124"/>
            <a:ext cx="259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Consider: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Casualty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Nature of disaster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Lay of the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Vehicle access</a:t>
            </a:r>
          </a:p>
          <a:p>
            <a:endParaRPr lang="en-US" dirty="0"/>
          </a:p>
        </p:txBody>
      </p:sp>
      <p:pic>
        <p:nvPicPr>
          <p:cNvPr id="7" name="Picture 2" descr="https://tomschimmer.files.wordpress.com/2013/07/pract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398754"/>
            <a:ext cx="2830336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095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67525" y="6262688"/>
            <a:ext cx="1000125" cy="32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Where and When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Light damage: assess in place</a:t>
            </a:r>
          </a:p>
          <a:p>
            <a:pPr eaLnBrk="1" hangingPunct="1"/>
            <a:r>
              <a:rPr lang="en-US" altLang="en-US" dirty="0"/>
              <a:t>Moderate damage: move to treatment area first</a:t>
            </a:r>
          </a:p>
          <a:p>
            <a:pPr eaLnBrk="1" hangingPunct="1"/>
            <a:r>
              <a:rPr lang="en-US" altLang="en-US" dirty="0"/>
              <a:t>Assess and tag </a:t>
            </a:r>
            <a:r>
              <a:rPr lang="en-US" altLang="en-US" b="1" dirty="0"/>
              <a:t>everyone</a:t>
            </a:r>
          </a:p>
          <a:p>
            <a:pPr eaLnBrk="1" hangingPunct="1"/>
            <a:r>
              <a:rPr lang="en-US" altLang="en-US" dirty="0"/>
              <a:t>Both verbal and hands on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2970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1645024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67525" y="6253163"/>
            <a:ext cx="1000125" cy="32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4-13</a:t>
            </a:r>
          </a:p>
        </p:txBody>
      </p:sp>
      <p:sp>
        <p:nvSpPr>
          <p:cNvPr id="26627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Treatment Area Organization</a:t>
            </a:r>
          </a:p>
        </p:txBody>
      </p:sp>
      <p:sp>
        <p:nvSpPr>
          <p:cNvPr id="26628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Assign treatment leader to each treatment area</a:t>
            </a:r>
          </a:p>
          <a:p>
            <a:pPr eaLnBrk="1" hangingPunct="1"/>
            <a:r>
              <a:rPr lang="en-US" altLang="en-US" sz="2800" dirty="0"/>
              <a:t>Document thoroughly (VTAR, Form #5)</a:t>
            </a:r>
          </a:p>
          <a:p>
            <a:pPr lvl="1" eaLnBrk="1" hangingPunct="1"/>
            <a:r>
              <a:rPr lang="en-US" altLang="en-US" sz="2400" dirty="0"/>
              <a:t>Available identifying information</a:t>
            </a:r>
          </a:p>
          <a:p>
            <a:pPr lvl="1" eaLnBrk="1" hangingPunct="1"/>
            <a:r>
              <a:rPr lang="en-US" altLang="en-US" sz="2400" dirty="0"/>
              <a:t>Description (age, sex, body build, estimated height)</a:t>
            </a:r>
          </a:p>
          <a:p>
            <a:pPr lvl="1" eaLnBrk="1" hangingPunct="1"/>
            <a:r>
              <a:rPr lang="en-US" altLang="en-US" sz="2400" dirty="0"/>
              <a:t>Clothing</a:t>
            </a:r>
          </a:p>
          <a:p>
            <a:pPr lvl="1" eaLnBrk="1" hangingPunct="1"/>
            <a:r>
              <a:rPr lang="en-US" altLang="en-US" sz="2400" dirty="0"/>
              <a:t>Injuries</a:t>
            </a:r>
          </a:p>
          <a:p>
            <a:pPr lvl="1" eaLnBrk="1" hangingPunct="1"/>
            <a:r>
              <a:rPr lang="en-US" altLang="en-US" sz="2400" dirty="0"/>
              <a:t>Treatment</a:t>
            </a:r>
          </a:p>
          <a:p>
            <a:pPr lvl="1" eaLnBrk="1" hangingPunct="1"/>
            <a:r>
              <a:rPr lang="en-US" altLang="en-US" sz="2400" dirty="0"/>
              <a:t>Transfer location</a:t>
            </a:r>
          </a:p>
          <a:p>
            <a:pPr lvl="1" eaLnBrk="1" hangingPunct="1"/>
            <a:r>
              <a:rPr lang="en-US" altLang="en-US" sz="2400" dirty="0"/>
              <a:t>Times</a:t>
            </a:r>
          </a:p>
        </p:txBody>
      </p:sp>
      <p:pic>
        <p:nvPicPr>
          <p:cNvPr id="26629" name="Picture 9" descr="CheckL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3600450"/>
            <a:ext cx="21907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2349423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89750" y="6273800"/>
            <a:ext cx="1009650" cy="32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12291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Unit 3 Review</a:t>
            </a:r>
          </a:p>
        </p:txBody>
      </p:sp>
      <p:sp>
        <p:nvSpPr>
          <p:cNvPr id="1229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7562850" cy="4525962"/>
          </a:xfrm>
        </p:spPr>
        <p:txBody>
          <a:bodyPr/>
          <a:lstStyle/>
          <a:p>
            <a:pPr eaLnBrk="1" hangingPunct="1"/>
            <a:r>
              <a:rPr lang="en-US" altLang="en-US" dirty="0"/>
              <a:t>“3 Killers”</a:t>
            </a:r>
          </a:p>
          <a:p>
            <a:pPr lvl="1" eaLnBrk="1" hangingPunct="1"/>
            <a:r>
              <a:rPr lang="en-US" altLang="en-US" dirty="0"/>
              <a:t>Airway obstruction</a:t>
            </a:r>
          </a:p>
          <a:p>
            <a:pPr lvl="1" eaLnBrk="1" hangingPunct="1"/>
            <a:r>
              <a:rPr lang="en-US" altLang="en-US" dirty="0"/>
              <a:t>Excessive bleeding (+“Stop the Bleed”)</a:t>
            </a:r>
          </a:p>
          <a:p>
            <a:pPr lvl="1" eaLnBrk="1" hangingPunct="1"/>
            <a:r>
              <a:rPr lang="en-US" altLang="en-US" dirty="0"/>
              <a:t>Shock</a:t>
            </a:r>
          </a:p>
          <a:p>
            <a:pPr eaLnBrk="1" hangingPunct="1"/>
            <a:r>
              <a:rPr lang="en-US" altLang="en-US" dirty="0"/>
              <a:t>Sizeup (FAPAR)</a:t>
            </a:r>
          </a:p>
          <a:p>
            <a:pPr eaLnBrk="1" hangingPunct="1"/>
            <a:r>
              <a:rPr lang="en-US" altLang="en-US" dirty="0"/>
              <a:t>START (Simple </a:t>
            </a:r>
            <a:br>
              <a:rPr lang="en-US" altLang="en-US" dirty="0"/>
            </a:br>
            <a:r>
              <a:rPr lang="en-US" altLang="en-US" dirty="0"/>
              <a:t>Triage And Rapid </a:t>
            </a:r>
            <a:br>
              <a:rPr lang="en-US" altLang="en-US" dirty="0"/>
            </a:br>
            <a:r>
              <a:rPr lang="en-US" altLang="en-US" dirty="0"/>
              <a:t>Treatment)</a:t>
            </a:r>
          </a:p>
        </p:txBody>
      </p:sp>
      <p:pic>
        <p:nvPicPr>
          <p:cNvPr id="12294" name="Picture 15" descr="fema_logo_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173788"/>
            <a:ext cx="166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76625"/>
            <a:ext cx="42862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09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4-16</a:t>
            </a:r>
          </a:p>
        </p:txBody>
      </p:sp>
      <p:sp>
        <p:nvSpPr>
          <p:cNvPr id="30723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Conducting Head-to-Toe Assessment</a:t>
            </a:r>
          </a:p>
        </p:txBody>
      </p:sp>
      <p:sp>
        <p:nvSpPr>
          <p:cNvPr id="30724" name="Rectangle 2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Pay careful attention</a:t>
            </a:r>
          </a:p>
          <a:p>
            <a:pPr eaLnBrk="1" hangingPunct="1"/>
            <a:r>
              <a:rPr lang="en-US" altLang="en-US" dirty="0"/>
              <a:t>Look, listen, and feel (DCAP-BTLS)</a:t>
            </a:r>
          </a:p>
          <a:p>
            <a:pPr eaLnBrk="1" hangingPunct="1"/>
            <a:r>
              <a:rPr lang="en-US" altLang="en-US" dirty="0"/>
              <a:t>Check own hands for patient bleeding </a:t>
            </a:r>
          </a:p>
          <a:p>
            <a:pPr eaLnBrk="1" hangingPunct="1"/>
            <a:r>
              <a:rPr lang="en-US" altLang="en-US" dirty="0"/>
              <a:t>If you suspect a spinal injury in unconscious victims, treat accordingly</a:t>
            </a:r>
          </a:p>
          <a:p>
            <a:pPr eaLnBrk="1" hangingPunct="1"/>
            <a:r>
              <a:rPr lang="en-US" altLang="en-US" dirty="0"/>
              <a:t>Check PMS in all extremities</a:t>
            </a:r>
            <a:br>
              <a:rPr lang="en-US" altLang="en-US" dirty="0"/>
            </a:br>
            <a:r>
              <a:rPr lang="en-US" altLang="en-US" dirty="0"/>
              <a:t>(Pulse, Movement, Sensation)</a:t>
            </a:r>
          </a:p>
          <a:p>
            <a:pPr eaLnBrk="1" hangingPunct="1"/>
            <a:r>
              <a:rPr lang="en-US" altLang="en-US" dirty="0"/>
              <a:t>Look for medical identification</a:t>
            </a:r>
          </a:p>
        </p:txBody>
      </p:sp>
      <p:sp>
        <p:nvSpPr>
          <p:cNvPr id="3072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3875057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4-14</a:t>
            </a:r>
          </a:p>
        </p:txBody>
      </p:sp>
      <p:sp>
        <p:nvSpPr>
          <p:cNvPr id="27651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Head-to-Toe Assessment</a:t>
            </a:r>
          </a:p>
        </p:txBody>
      </p:sp>
      <p:sp>
        <p:nvSpPr>
          <p:cNvPr id="27652" name="Rectangle 1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Objectives of head-to-toe assessment:</a:t>
            </a:r>
          </a:p>
          <a:p>
            <a:pPr lvl="1" eaLnBrk="1" hangingPunct="1"/>
            <a:r>
              <a:rPr lang="en-US" altLang="en-US"/>
              <a:t>Determine extent of injuries</a:t>
            </a:r>
          </a:p>
          <a:p>
            <a:pPr lvl="1" eaLnBrk="1" hangingPunct="1"/>
            <a:r>
              <a:rPr lang="en-US" altLang="en-US"/>
              <a:t>Determine type of </a:t>
            </a:r>
            <a:br>
              <a:rPr lang="en-US" altLang="en-US"/>
            </a:br>
            <a:r>
              <a:rPr lang="en-US" altLang="en-US"/>
              <a:t>treatment needed</a:t>
            </a:r>
          </a:p>
          <a:p>
            <a:pPr lvl="1" eaLnBrk="1" hangingPunct="1"/>
            <a:r>
              <a:rPr lang="en-US" altLang="en-US"/>
              <a:t>Document injuries</a:t>
            </a:r>
          </a:p>
        </p:txBody>
      </p:sp>
      <p:pic>
        <p:nvPicPr>
          <p:cNvPr id="27653" name="Picture 10" descr="TreatmentA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520825"/>
            <a:ext cx="3954463" cy="4214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1547994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Training: Orem/Provo Extra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Em  Medical Operations—Part 2</a:t>
            </a:r>
          </a:p>
        </p:txBody>
      </p:sp>
      <p:sp>
        <p:nvSpPr>
          <p:cNvPr id="51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10/3/2016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Head-to-Toe Assessment Simplified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2590800"/>
            <a:ext cx="7239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DCAP-BTLS</a:t>
            </a:r>
            <a:endParaRPr lang="en-US" sz="9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2237" y="4552950"/>
            <a:ext cx="6300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(Hard-to-remember acronym with unfamiliar terminology)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097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Training: Orem/Provo Extra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Em  Medical Operations—Part 2</a:t>
            </a:r>
          </a:p>
        </p:txBody>
      </p:sp>
      <p:sp>
        <p:nvSpPr>
          <p:cNvPr id="51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10/3/2016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Head-to-Toe Assessment Simplified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/>
              <a:t>D</a:t>
            </a:r>
            <a:r>
              <a:rPr lang="en-US" altLang="en-US" dirty="0"/>
              <a:t>eformities</a:t>
            </a:r>
          </a:p>
          <a:p>
            <a:pPr eaLnBrk="1" hangingPunct="1">
              <a:defRPr/>
            </a:pPr>
            <a:r>
              <a:rPr lang="en-US" altLang="en-US" b="1" dirty="0"/>
              <a:t>C</a:t>
            </a:r>
            <a:r>
              <a:rPr lang="en-US" altLang="en-US" dirty="0"/>
              <a:t>ontusions=Bruises</a:t>
            </a:r>
          </a:p>
          <a:p>
            <a:pPr eaLnBrk="1" hangingPunct="1">
              <a:defRPr/>
            </a:pPr>
            <a:r>
              <a:rPr lang="en-US" altLang="en-US" b="1" dirty="0"/>
              <a:t>A</a:t>
            </a:r>
            <a:r>
              <a:rPr lang="en-US" altLang="en-US" dirty="0"/>
              <a:t>brasions=Scrapes</a:t>
            </a:r>
          </a:p>
          <a:p>
            <a:pPr eaLnBrk="1" hangingPunct="1">
              <a:defRPr/>
            </a:pPr>
            <a:r>
              <a:rPr lang="en-US" altLang="en-US" b="1" dirty="0"/>
              <a:t>P</a:t>
            </a:r>
            <a:r>
              <a:rPr lang="en-US" altLang="en-US" dirty="0"/>
              <a:t>unctures</a:t>
            </a:r>
          </a:p>
          <a:p>
            <a:pPr eaLnBrk="1" hangingPunct="1">
              <a:defRPr/>
            </a:pPr>
            <a:r>
              <a:rPr lang="en-US" altLang="en-US" b="1" dirty="0"/>
              <a:t>B</a:t>
            </a:r>
            <a:r>
              <a:rPr lang="en-US" altLang="en-US" dirty="0"/>
              <a:t>urns </a:t>
            </a:r>
          </a:p>
          <a:p>
            <a:pPr eaLnBrk="1" hangingPunct="1">
              <a:defRPr/>
            </a:pPr>
            <a:r>
              <a:rPr lang="en-US" altLang="en-US" b="1" dirty="0"/>
              <a:t>T</a:t>
            </a:r>
            <a:r>
              <a:rPr lang="en-US" altLang="en-US" dirty="0"/>
              <a:t>enderness </a:t>
            </a:r>
          </a:p>
          <a:p>
            <a:pPr eaLnBrk="1" hangingPunct="1">
              <a:defRPr/>
            </a:pPr>
            <a:r>
              <a:rPr lang="en-US" altLang="en-US" b="1" dirty="0"/>
              <a:t>L</a:t>
            </a:r>
            <a:r>
              <a:rPr lang="en-US" altLang="en-US" dirty="0"/>
              <a:t>acerations=Cuts or tears</a:t>
            </a:r>
          </a:p>
          <a:p>
            <a:pPr eaLnBrk="1" hangingPunct="1">
              <a:defRPr/>
            </a:pPr>
            <a:r>
              <a:rPr lang="en-US" altLang="en-US" b="1" dirty="0"/>
              <a:t>S</a:t>
            </a:r>
            <a:r>
              <a:rPr lang="en-US" altLang="en-US" dirty="0"/>
              <a:t>welling</a:t>
            </a:r>
          </a:p>
        </p:txBody>
      </p:sp>
    </p:spTree>
    <p:extLst>
      <p:ext uri="{BB962C8B-B14F-4D97-AF65-F5344CB8AC3E}">
        <p14:creationId xmlns:p14="http://schemas.microsoft.com/office/powerpoint/2010/main" val="3717676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Training: Orem/Provo Extra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Em  Medical Operations—Part 2</a:t>
            </a:r>
          </a:p>
        </p:txBody>
      </p:sp>
      <p:sp>
        <p:nvSpPr>
          <p:cNvPr id="51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10/3/2016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Head-to-Toe Assessment Simplified</a:t>
            </a:r>
          </a:p>
        </p:txBody>
      </p:sp>
      <p:sp>
        <p:nvSpPr>
          <p:cNvPr id="2" name="Rectangle 1"/>
          <p:cNvSpPr/>
          <p:nvPr/>
        </p:nvSpPr>
        <p:spPr>
          <a:xfrm>
            <a:off x="723900" y="1447800"/>
            <a:ext cx="769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14000">
                      <a:srgbClr val="FFC000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114300" dir="5400000" algn="t" rotWithShape="0">
                    <a:prstClr val="black">
                      <a:alpha val="40000"/>
                    </a:prstClr>
                  </a:outerShdw>
                </a:effectLst>
              </a:rPr>
              <a:t>PAC’D-BLTS</a:t>
            </a:r>
            <a:endParaRPr lang="en-US" sz="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14000">
                    <a:srgbClr val="FFC000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1143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3352800"/>
            <a:ext cx="3362325" cy="2038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276600"/>
            <a:ext cx="3362325" cy="2038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7900" y="5399655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(Easier. Also, yummy.)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770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Training: Orem/Provo Extra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Em  Medical Operations—Part 2</a:t>
            </a:r>
          </a:p>
        </p:txBody>
      </p:sp>
      <p:sp>
        <p:nvSpPr>
          <p:cNvPr id="51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10/3/2016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Head-to-Toe Assessment Simplified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29718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Cuts or tears</a:t>
            </a:r>
          </a:p>
          <a:p>
            <a:pPr eaLnBrk="1" hangingPunct="1">
              <a:defRPr/>
            </a:pPr>
            <a:r>
              <a:rPr lang="en-US" altLang="en-US" dirty="0"/>
              <a:t>Punctures</a:t>
            </a:r>
          </a:p>
          <a:p>
            <a:pPr eaLnBrk="1" hangingPunct="1">
              <a:defRPr/>
            </a:pPr>
            <a:r>
              <a:rPr lang="en-US" altLang="en-US" dirty="0"/>
              <a:t>Scrapes</a:t>
            </a:r>
          </a:p>
          <a:p>
            <a:pPr eaLnBrk="1" hangingPunct="1">
              <a:defRPr/>
            </a:pPr>
            <a:r>
              <a:rPr lang="en-US" altLang="en-US" dirty="0"/>
              <a:t>Bruises</a:t>
            </a:r>
          </a:p>
          <a:p>
            <a:pPr eaLnBrk="1" hangingPunct="1">
              <a:defRPr/>
            </a:pPr>
            <a:r>
              <a:rPr lang="en-US" altLang="en-US" dirty="0"/>
              <a:t>Deformities</a:t>
            </a:r>
          </a:p>
          <a:p>
            <a:pPr eaLnBrk="1" hangingPunct="1">
              <a:defRPr/>
            </a:pPr>
            <a:r>
              <a:rPr lang="en-US" altLang="en-US" dirty="0"/>
              <a:t>Swelling</a:t>
            </a:r>
          </a:p>
          <a:p>
            <a:pPr eaLnBrk="1" hangingPunct="1">
              <a:defRPr/>
            </a:pPr>
            <a:r>
              <a:rPr lang="en-US" altLang="en-US" dirty="0"/>
              <a:t>Burns </a:t>
            </a:r>
          </a:p>
          <a:p>
            <a:pPr eaLnBrk="1" hangingPunct="1">
              <a:defRPr/>
            </a:pPr>
            <a:r>
              <a:rPr lang="en-US" altLang="en-US" dirty="0"/>
              <a:t>Tenderness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38444" y="2295961"/>
            <a:ext cx="327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Group injury types</a:t>
            </a:r>
          </a:p>
          <a:p>
            <a:pPr algn="ctr"/>
            <a:r>
              <a:rPr lang="en-US" dirty="0"/>
              <a:t>(by symptom,</a:t>
            </a:r>
          </a:p>
          <a:p>
            <a:pPr algn="ctr"/>
            <a:r>
              <a:rPr lang="en-US" dirty="0"/>
              <a:t>not specific injury)</a:t>
            </a:r>
          </a:p>
        </p:txBody>
      </p:sp>
      <p:sp>
        <p:nvSpPr>
          <p:cNvPr id="3" name="Right Brace 2"/>
          <p:cNvSpPr/>
          <p:nvPr/>
        </p:nvSpPr>
        <p:spPr bwMode="auto">
          <a:xfrm>
            <a:off x="3352800" y="1447800"/>
            <a:ext cx="533400" cy="2133600"/>
          </a:xfrm>
          <a:prstGeom prst="rightBrac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3352800" y="3810000"/>
            <a:ext cx="533400" cy="990600"/>
          </a:xfrm>
          <a:prstGeom prst="rightBrac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>
            <a:off x="3352800" y="4962148"/>
            <a:ext cx="533400" cy="371852"/>
          </a:xfrm>
          <a:prstGeom prst="rightBrac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072" y="2061631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Bleeding,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external + internal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073" y="3977836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Misshapen, misaligned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5073" y="4979322"/>
            <a:ext cx="214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Charred/blistered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914400" y="5791200"/>
            <a:ext cx="2286000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87724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Training: Orem/Provo Extra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Em  Medical Operations—Part 2</a:t>
            </a:r>
          </a:p>
        </p:txBody>
      </p:sp>
      <p:sp>
        <p:nvSpPr>
          <p:cNvPr id="51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10/3/2016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/>
              <a:t>Head-to-Toe Assessment Simplified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83076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800" b="1" dirty="0"/>
              <a:t>Search for the “Bees:”</a:t>
            </a:r>
          </a:p>
          <a:p>
            <a:pPr eaLnBrk="1" hangingPunct="1">
              <a:defRPr/>
            </a:pPr>
            <a:r>
              <a:rPr lang="en-US" altLang="en-US" sz="2800" b="1" dirty="0"/>
              <a:t>Bleeding &amp; Bruises: </a:t>
            </a:r>
            <a:r>
              <a:rPr lang="en-US" altLang="en-US" sz="2800" dirty="0"/>
              <a:t>Scrapes, cuts, punctures, discoloration, (tenderness)</a:t>
            </a:r>
          </a:p>
          <a:p>
            <a:pPr eaLnBrk="1" hangingPunct="1">
              <a:defRPr/>
            </a:pPr>
            <a:r>
              <a:rPr lang="en-US" altLang="en-US" sz="2800" b="1" dirty="0"/>
              <a:t>Broken Bones &amp; Bumps: </a:t>
            </a:r>
            <a:r>
              <a:rPr lang="en-US" altLang="en-US" sz="2800" dirty="0"/>
              <a:t>Misshapen body parts, swelling, protrusions, (tenderness)</a:t>
            </a:r>
          </a:p>
          <a:p>
            <a:pPr eaLnBrk="1" hangingPunct="1">
              <a:defRPr/>
            </a:pPr>
            <a:r>
              <a:rPr lang="en-US" altLang="en-US" sz="2800" b="1" dirty="0"/>
              <a:t>Burns/Blisters: </a:t>
            </a:r>
            <a:r>
              <a:rPr lang="en-US" altLang="en-US" sz="2800" dirty="0"/>
              <a:t>Skin discoloration, blistering, charring, (tenderness)</a:t>
            </a:r>
          </a:p>
          <a:p>
            <a:pPr eaLnBrk="1" hangingPunct="1">
              <a:defRPr/>
            </a:pPr>
            <a:endParaRPr lang="en-US" altLang="en-US" sz="2800" dirty="0"/>
          </a:p>
          <a:p>
            <a:pPr eaLnBrk="1" hangingPunct="1">
              <a:defRPr/>
            </a:pPr>
            <a:r>
              <a:rPr lang="en-US" altLang="en-US" sz="2800" dirty="0"/>
              <a:t>Tenderness will reveal itself with assessment </a:t>
            </a:r>
            <a:br>
              <a:rPr lang="en-US" altLang="en-US" sz="2800" dirty="0"/>
            </a:br>
            <a:r>
              <a:rPr lang="en-US" altLang="en-US" sz="2800" dirty="0"/>
              <a:t>(</a:t>
            </a:r>
            <a:r>
              <a:rPr lang="en-US" altLang="en-US" sz="2800" i="1" dirty="0"/>
              <a:t>if</a:t>
            </a:r>
            <a:r>
              <a:rPr lang="en-US" altLang="en-US" sz="2800" dirty="0"/>
              <a:t> victim is conscious)</a:t>
            </a:r>
          </a:p>
        </p:txBody>
      </p:sp>
    </p:spTree>
    <p:extLst>
      <p:ext uri="{BB962C8B-B14F-4D97-AF65-F5344CB8AC3E}">
        <p14:creationId xmlns:p14="http://schemas.microsoft.com/office/powerpoint/2010/main" val="3557935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Training: Orem/Provo Extra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Em  Medical Operations—Part 2</a:t>
            </a:r>
          </a:p>
        </p:txBody>
      </p:sp>
      <p:sp>
        <p:nvSpPr>
          <p:cNvPr id="71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10/3/2016</a:t>
            </a: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/>
              <a:t>Head-to-Toe Assessment Simplified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8229600" cy="3429000"/>
          </a:xfrm>
        </p:spPr>
        <p:txBody>
          <a:bodyPr/>
          <a:lstStyle/>
          <a:p>
            <a:pPr eaLnBrk="1" hangingPunct="1"/>
            <a:r>
              <a:rPr lang="en-US" altLang="en-US" sz="2800" b="1" dirty="0"/>
              <a:t>Looking: </a:t>
            </a:r>
            <a:r>
              <a:rPr lang="en-US" altLang="en-US" sz="2800" dirty="0"/>
              <a:t>Look for blood, discoloration, misshapen bones, blisters, pupil dilation. </a:t>
            </a:r>
          </a:p>
          <a:p>
            <a:pPr eaLnBrk="1" hangingPunct="1"/>
            <a:r>
              <a:rPr lang="en-US" altLang="en-US" sz="2800" b="1" dirty="0"/>
              <a:t>Feeling: </a:t>
            </a:r>
            <a:r>
              <a:rPr lang="en-US" altLang="en-US" sz="2800" dirty="0"/>
              <a:t>Feel for bumps and breaks underneath clothing. Thin exam gloves are best.</a:t>
            </a:r>
          </a:p>
          <a:p>
            <a:pPr eaLnBrk="1" hangingPunct="1"/>
            <a:r>
              <a:rPr lang="en-US" altLang="en-US" sz="2800" b="1" dirty="0"/>
              <a:t>Listening: </a:t>
            </a:r>
            <a:r>
              <a:rPr lang="en-US" altLang="en-US" sz="2800" dirty="0"/>
              <a:t>Listen for coughing and breathing.</a:t>
            </a:r>
          </a:p>
          <a:p>
            <a:pPr eaLnBrk="1" hangingPunct="1"/>
            <a:r>
              <a:rPr lang="en-US" altLang="en-US" sz="2800" b="1" dirty="0"/>
              <a:t>Talking: </a:t>
            </a:r>
            <a:r>
              <a:rPr lang="en-US" altLang="en-US" sz="2800" dirty="0"/>
              <a:t>Encourage the patient to tell you when something hurts. Tell them what you are doing.</a:t>
            </a:r>
          </a:p>
        </p:txBody>
      </p:sp>
      <p:pic>
        <p:nvPicPr>
          <p:cNvPr id="71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68425"/>
            <a:ext cx="4532312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19200" y="1368425"/>
            <a:ext cx="2055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Use your</a:t>
            </a:r>
          </a:p>
          <a:p>
            <a:pPr algn="ctr"/>
            <a:r>
              <a:rPr lang="en-US" sz="3200" dirty="0"/>
              <a:t>senses</a:t>
            </a:r>
          </a:p>
        </p:txBody>
      </p:sp>
    </p:spTree>
    <p:extLst>
      <p:ext uri="{BB962C8B-B14F-4D97-AF65-F5344CB8AC3E}">
        <p14:creationId xmlns:p14="http://schemas.microsoft.com/office/powerpoint/2010/main" val="2096816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4-17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Order of Assessment</a:t>
            </a:r>
          </a:p>
        </p:txBody>
      </p:sp>
      <p:sp>
        <p:nvSpPr>
          <p:cNvPr id="3175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47" y="1284883"/>
            <a:ext cx="8209445" cy="476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9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910388" y="6253163"/>
            <a:ext cx="1000125" cy="32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4-17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Closed-Head, Neck, Spinal Injuries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Do no harm</a:t>
            </a:r>
          </a:p>
          <a:p>
            <a:pPr lvl="1" eaLnBrk="1" hangingPunct="1"/>
            <a:r>
              <a:rPr lang="en-US" altLang="en-US"/>
              <a:t>Minimize movement of head and neck</a:t>
            </a:r>
          </a:p>
          <a:p>
            <a:pPr eaLnBrk="1" hangingPunct="1"/>
            <a:r>
              <a:rPr lang="en-US" altLang="en-US"/>
              <a:t>Keep spine in straight line</a:t>
            </a:r>
          </a:p>
          <a:p>
            <a:pPr eaLnBrk="1" hangingPunct="1"/>
            <a:r>
              <a:rPr lang="en-US" altLang="en-US"/>
              <a:t>Stabilize head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3277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2907821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4-1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Unit 4 Objectives</a:t>
            </a:r>
          </a:p>
        </p:txBody>
      </p:sp>
      <p:sp>
        <p:nvSpPr>
          <p:cNvPr id="13316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Understand sanitation measures</a:t>
            </a:r>
          </a:p>
          <a:p>
            <a:pPr eaLnBrk="1" hangingPunct="1"/>
            <a:r>
              <a:rPr lang="en-US" altLang="en-US" dirty="0"/>
              <a:t>How to: Head-to-toe assessments</a:t>
            </a:r>
          </a:p>
          <a:p>
            <a:pPr eaLnBrk="1" hangingPunct="1"/>
            <a:r>
              <a:rPr lang="en-US" altLang="en-US" dirty="0"/>
              <a:t>How to: Establish a treatment area</a:t>
            </a:r>
          </a:p>
          <a:p>
            <a:pPr eaLnBrk="1" hangingPunct="1"/>
            <a:r>
              <a:rPr lang="en-US" altLang="en-US" dirty="0"/>
              <a:t>Apply basic treatments to injuries</a:t>
            </a:r>
          </a:p>
        </p:txBody>
      </p:sp>
      <p:sp>
        <p:nvSpPr>
          <p:cNvPr id="133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2026003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Closed-Head, Neck, Spinal Injuries (Cont)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400" dirty="0"/>
              <a:t>Signs of closed-head, neck and spinal injuries:</a:t>
            </a:r>
          </a:p>
          <a:p>
            <a:pPr>
              <a:buFont typeface="Arial" charset="0"/>
              <a:buChar char="●"/>
              <a:defRPr/>
            </a:pPr>
            <a:r>
              <a:rPr lang="en-US" sz="1600" dirty="0"/>
              <a:t>Change in consciousness</a:t>
            </a:r>
          </a:p>
          <a:p>
            <a:pPr>
              <a:buFont typeface="Arial" charset="0"/>
              <a:buChar char="●"/>
              <a:defRPr/>
            </a:pPr>
            <a:r>
              <a:rPr lang="en-US" sz="1600" dirty="0"/>
              <a:t>Inability to move one or more body parts</a:t>
            </a:r>
          </a:p>
          <a:p>
            <a:pPr>
              <a:buFont typeface="Arial" charset="0"/>
              <a:buChar char="●"/>
              <a:defRPr/>
            </a:pPr>
            <a:r>
              <a:rPr lang="en-US" sz="1600" dirty="0"/>
              <a:t>Severe pain or pressure in head, neck or back</a:t>
            </a:r>
          </a:p>
          <a:p>
            <a:pPr>
              <a:buFont typeface="Arial" charset="0"/>
              <a:buChar char="●"/>
              <a:defRPr/>
            </a:pPr>
            <a:r>
              <a:rPr lang="en-US" sz="1600" dirty="0"/>
              <a:t>Tingling or numbness in extremities</a:t>
            </a:r>
          </a:p>
          <a:p>
            <a:pPr>
              <a:buFont typeface="Arial" charset="0"/>
              <a:buChar char="●"/>
              <a:defRPr/>
            </a:pPr>
            <a:r>
              <a:rPr lang="en-US" sz="1600" dirty="0"/>
              <a:t>Difficulty breathing or seeing</a:t>
            </a:r>
          </a:p>
          <a:p>
            <a:pPr>
              <a:buFont typeface="Arial" charset="0"/>
              <a:buChar char="●"/>
              <a:defRPr/>
            </a:pPr>
            <a:r>
              <a:rPr lang="en-US" sz="1600" dirty="0"/>
              <a:t>Heavy bleeding, bruising, or deformity of the head or spine</a:t>
            </a:r>
          </a:p>
          <a:p>
            <a:pPr>
              <a:buFont typeface="Arial" charset="0"/>
              <a:buChar char="●"/>
              <a:defRPr/>
            </a:pPr>
            <a:r>
              <a:rPr lang="en-US" sz="1600" dirty="0"/>
              <a:t>Blood or fluid in the nose or ears</a:t>
            </a:r>
          </a:p>
          <a:p>
            <a:pPr>
              <a:buFont typeface="Arial" charset="0"/>
              <a:buChar char="●"/>
              <a:defRPr/>
            </a:pPr>
            <a:r>
              <a:rPr lang="en-US" sz="1600" dirty="0"/>
              <a:t>Bruising behind the ears</a:t>
            </a:r>
          </a:p>
          <a:p>
            <a:pPr>
              <a:buFont typeface="Arial" charset="0"/>
              <a:buChar char="●"/>
              <a:defRPr/>
            </a:pPr>
            <a:r>
              <a:rPr lang="en-US" sz="1600" dirty="0"/>
              <a:t>“Raccoon” eyes (bruising around eyes)</a:t>
            </a:r>
          </a:p>
          <a:p>
            <a:pPr>
              <a:buFont typeface="Arial" charset="0"/>
              <a:buChar char="●"/>
              <a:defRPr/>
            </a:pPr>
            <a:r>
              <a:rPr lang="en-US" sz="1600" dirty="0"/>
              <a:t>“Uneven” pupils</a:t>
            </a:r>
          </a:p>
          <a:p>
            <a:pPr>
              <a:buFont typeface="Arial" charset="0"/>
              <a:buChar char="●"/>
              <a:defRPr/>
            </a:pPr>
            <a:r>
              <a:rPr lang="en-US" sz="1600" dirty="0"/>
              <a:t>Seizures</a:t>
            </a:r>
          </a:p>
          <a:p>
            <a:pPr>
              <a:buFont typeface="Arial" charset="0"/>
              <a:buChar char="●"/>
              <a:defRPr/>
            </a:pPr>
            <a:r>
              <a:rPr lang="en-US" sz="1600" dirty="0"/>
              <a:t>Nausea or vomiting</a:t>
            </a:r>
          </a:p>
          <a:p>
            <a:pPr>
              <a:buFont typeface="Arial" charset="0"/>
              <a:buChar char="●"/>
              <a:defRPr/>
            </a:pPr>
            <a:r>
              <a:rPr lang="en-US" sz="1600" dirty="0"/>
              <a:t>Victim found under collapsed building material or heavy debris	</a:t>
            </a:r>
          </a:p>
          <a:p>
            <a:pPr>
              <a:buFont typeface="Arial" charset="0"/>
              <a:buChar char="●"/>
              <a:defRPr/>
            </a:pPr>
            <a:endParaRPr lang="en-US" dirty="0"/>
          </a:p>
        </p:txBody>
      </p:sp>
      <p:sp>
        <p:nvSpPr>
          <p:cNvPr id="3379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Unit 4 Disaster Medical Operations – Part 2</a:t>
            </a:r>
          </a:p>
        </p:txBody>
      </p:sp>
      <p:sp>
        <p:nvSpPr>
          <p:cNvPr id="3379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4-18</a:t>
            </a:r>
          </a:p>
        </p:txBody>
      </p:sp>
    </p:spTree>
    <p:extLst>
      <p:ext uri="{BB962C8B-B14F-4D97-AF65-F5344CB8AC3E}">
        <p14:creationId xmlns:p14="http://schemas.microsoft.com/office/powerpoint/2010/main" val="865521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Video: Head-to-Toe Assessment</a:t>
            </a:r>
          </a:p>
        </p:txBody>
      </p:sp>
      <p:sp>
        <p:nvSpPr>
          <p:cNvPr id="3482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Unit 4 Disaster Medical Operations – Part 2</a:t>
            </a:r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CERTHead-to-ToeAssess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7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Video: Head-to-Toe Assessment</a:t>
            </a:r>
          </a:p>
        </p:txBody>
      </p:sp>
      <p:sp>
        <p:nvSpPr>
          <p:cNvPr id="3482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Unit 4 Disaster Medical Operations – Part 2</a:t>
            </a:r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808663" y="3387725"/>
            <a:ext cx="76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5:44</a:t>
            </a:r>
          </a:p>
        </p:txBody>
      </p:sp>
      <p:pic>
        <p:nvPicPr>
          <p:cNvPr id="9" name="Picture 1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1682750"/>
            <a:ext cx="192563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3571875"/>
            <a:ext cx="192563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647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Exercise: Head-to-Toe Assessment</a:t>
            </a:r>
          </a:p>
        </p:txBody>
      </p:sp>
      <p:sp>
        <p:nvSpPr>
          <p:cNvPr id="3482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Unit 4 Disaster Medical Operations – Part 2</a:t>
            </a:r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45" y="3027958"/>
            <a:ext cx="4879110" cy="2829917"/>
          </a:xfrm>
          <a:prstGeom prst="rect">
            <a:avLst/>
          </a:prstGeom>
        </p:spPr>
      </p:pic>
      <p:pic>
        <p:nvPicPr>
          <p:cNvPr id="6" name="Picture 2" descr="https://tomschimmer.files.wordpress.com/2013/07/pract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377950"/>
            <a:ext cx="344734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958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3: Disaster Medical Operations — Part 1 </a:t>
            </a: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3-</a:t>
            </a:r>
            <a:fld id="{5273D85A-3C8B-4B4F-972D-1D05625DFA4F}" type="slidenum">
              <a:rPr lang="en-US" altLang="en-US" sz="140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43013"/>
            <a:ext cx="45529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370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4-20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Treating Burns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Conduct thorough sizeup</a:t>
            </a:r>
          </a:p>
          <a:p>
            <a:pPr eaLnBrk="1" hangingPunct="1"/>
            <a:r>
              <a:rPr lang="en-US" altLang="en-US"/>
              <a:t>Treat with first aid</a:t>
            </a:r>
          </a:p>
          <a:p>
            <a:pPr lvl="1" eaLnBrk="1" hangingPunct="1"/>
            <a:r>
              <a:rPr lang="en-US" altLang="en-US"/>
              <a:t>Cool burned area</a:t>
            </a:r>
          </a:p>
          <a:p>
            <a:pPr lvl="1" eaLnBrk="1" hangingPunct="1"/>
            <a:r>
              <a:rPr lang="en-US" altLang="en-US"/>
              <a:t>Cover with sterile cloth to reduce risk of infection </a:t>
            </a:r>
          </a:p>
        </p:txBody>
      </p:sp>
      <p:sp>
        <p:nvSpPr>
          <p:cNvPr id="3686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4-20</a:t>
            </a:r>
          </a:p>
        </p:txBody>
      </p:sp>
      <p:sp>
        <p:nvSpPr>
          <p:cNvPr id="3789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Burn Severity</a:t>
            </a:r>
          </a:p>
        </p:txBody>
      </p:sp>
      <p:sp>
        <p:nvSpPr>
          <p:cNvPr id="37892" name="Rectangle 1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Factors that affect burn severity:</a:t>
            </a:r>
          </a:p>
          <a:p>
            <a:pPr lvl="1" eaLnBrk="1" hangingPunct="1"/>
            <a:r>
              <a:rPr lang="en-US" altLang="en-US"/>
              <a:t>Temperature of burning agent</a:t>
            </a:r>
          </a:p>
          <a:p>
            <a:pPr lvl="1" eaLnBrk="1" hangingPunct="1"/>
            <a:r>
              <a:rPr lang="en-US" altLang="en-US"/>
              <a:t>Period of time victim exposed</a:t>
            </a:r>
          </a:p>
          <a:p>
            <a:pPr lvl="1" eaLnBrk="1" hangingPunct="1"/>
            <a:r>
              <a:rPr lang="en-US" altLang="en-US"/>
              <a:t>Area of body affected</a:t>
            </a:r>
          </a:p>
          <a:p>
            <a:pPr lvl="1" eaLnBrk="1" hangingPunct="1"/>
            <a:r>
              <a:rPr lang="en-US" altLang="en-US"/>
              <a:t>Size of area burned</a:t>
            </a:r>
          </a:p>
          <a:p>
            <a:pPr lvl="1" eaLnBrk="1" hangingPunct="1"/>
            <a:r>
              <a:rPr lang="en-US" altLang="en-US"/>
              <a:t>Depth of burn </a:t>
            </a:r>
          </a:p>
        </p:txBody>
      </p:sp>
      <p:pic>
        <p:nvPicPr>
          <p:cNvPr id="37893" name="Picture 8" descr="3rdDegreeBu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02000"/>
            <a:ext cx="34544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4-21</a:t>
            </a:r>
          </a:p>
        </p:txBody>
      </p:sp>
      <p:sp>
        <p:nvSpPr>
          <p:cNvPr id="3891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Burn Classifications</a:t>
            </a:r>
          </a:p>
        </p:txBody>
      </p:sp>
      <p:sp>
        <p:nvSpPr>
          <p:cNvPr id="38916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Superficial: epidermis</a:t>
            </a:r>
          </a:p>
          <a:p>
            <a:pPr eaLnBrk="1" hangingPunct="1"/>
            <a:r>
              <a:rPr lang="en-US" altLang="en-US"/>
              <a:t>Partial Thickness: dermis and epidermis</a:t>
            </a:r>
          </a:p>
          <a:p>
            <a:pPr eaLnBrk="1" hangingPunct="1"/>
            <a:r>
              <a:rPr lang="en-US" altLang="en-US"/>
              <a:t>Full Thickness: subcutaneous layer and all layers above </a:t>
            </a:r>
          </a:p>
          <a:p>
            <a:pPr eaLnBrk="1" hangingPunct="1"/>
            <a:endParaRPr lang="en-US" altLang="en-US"/>
          </a:p>
        </p:txBody>
      </p:sp>
      <p:pic>
        <p:nvPicPr>
          <p:cNvPr id="38917" name="Picture 9" descr="BurnSever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3190875"/>
            <a:ext cx="4665662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4-23</a:t>
            </a:r>
          </a:p>
        </p:txBody>
      </p:sp>
      <p:sp>
        <p:nvSpPr>
          <p:cNvPr id="39939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Burn Treatment: DOs</a:t>
            </a:r>
          </a:p>
        </p:txBody>
      </p:sp>
      <p:sp>
        <p:nvSpPr>
          <p:cNvPr id="39940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When treating a burn victim, DO:</a:t>
            </a:r>
          </a:p>
          <a:p>
            <a:pPr lvl="1" eaLnBrk="1" hangingPunct="1"/>
            <a:r>
              <a:rPr lang="en-US" altLang="en-US"/>
              <a:t>Cool skin or clothing if they are still hot</a:t>
            </a:r>
          </a:p>
          <a:p>
            <a:pPr lvl="1" eaLnBrk="1" hangingPunct="1"/>
            <a:r>
              <a:rPr lang="en-US" altLang="en-US"/>
              <a:t>Cover burn loosely with dry, sterile dressings to keep air out, reduce pain, and prevent infection</a:t>
            </a:r>
          </a:p>
          <a:p>
            <a:pPr lvl="1" eaLnBrk="1" hangingPunct="1"/>
            <a:r>
              <a:rPr lang="en-US" altLang="en-US"/>
              <a:t>Elevate burned extremities</a:t>
            </a:r>
          </a:p>
        </p:txBody>
      </p:sp>
      <p:sp>
        <p:nvSpPr>
          <p:cNvPr id="399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4-23</a:t>
            </a:r>
          </a:p>
        </p:txBody>
      </p:sp>
      <p:sp>
        <p:nvSpPr>
          <p:cNvPr id="40963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Burn Treatment: DON’Ts</a:t>
            </a:r>
          </a:p>
        </p:txBody>
      </p:sp>
      <p:sp>
        <p:nvSpPr>
          <p:cNvPr id="40964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When treating a burn victim, DO NOT:</a:t>
            </a:r>
          </a:p>
          <a:p>
            <a:pPr lvl="1" eaLnBrk="1" hangingPunct="1"/>
            <a:r>
              <a:rPr lang="en-US" altLang="en-US" sz="3200" dirty="0"/>
              <a:t>Use ice </a:t>
            </a:r>
          </a:p>
          <a:p>
            <a:pPr lvl="1" eaLnBrk="1" hangingPunct="1"/>
            <a:r>
              <a:rPr lang="en-US" altLang="en-US" sz="3200" dirty="0"/>
              <a:t>Apply antiseptics, ointments, or other remedies</a:t>
            </a:r>
          </a:p>
          <a:p>
            <a:pPr lvl="1" eaLnBrk="1" hangingPunct="1"/>
            <a:r>
              <a:rPr lang="en-US" altLang="en-US" sz="3200" dirty="0"/>
              <a:t>Remove shreds of tissue, break blisters, or remove adhered particles of clothing</a:t>
            </a:r>
          </a:p>
        </p:txBody>
      </p:sp>
      <p:sp>
        <p:nvSpPr>
          <p:cNvPr id="40965" name="Title 1"/>
          <p:cNvSpPr>
            <a:spLocks/>
          </p:cNvSpPr>
          <p:nvPr/>
        </p:nvSpPr>
        <p:spPr bwMode="auto">
          <a:xfrm>
            <a:off x="965200" y="76200"/>
            <a:ext cx="5588000" cy="825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4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096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4-1</a:t>
            </a:r>
          </a:p>
        </p:txBody>
      </p:sp>
      <p:sp>
        <p:nvSpPr>
          <p:cNvPr id="1433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Unit Topics</a:t>
            </a:r>
          </a:p>
        </p:txBody>
      </p:sp>
      <p:sp>
        <p:nvSpPr>
          <p:cNvPr id="14340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23963"/>
            <a:ext cx="4038600" cy="4525962"/>
          </a:xfrm>
        </p:spPr>
        <p:txBody>
          <a:bodyPr/>
          <a:lstStyle/>
          <a:p>
            <a:pPr eaLnBrk="1" hangingPunct="1"/>
            <a:r>
              <a:rPr lang="en-US" altLang="en-US"/>
              <a:t>Public Health Considerations</a:t>
            </a:r>
          </a:p>
          <a:p>
            <a:pPr eaLnBrk="1" hangingPunct="1"/>
            <a:r>
              <a:rPr lang="en-US" altLang="en-US"/>
              <a:t>Functions of Disaster Medical Operations</a:t>
            </a:r>
          </a:p>
          <a:p>
            <a:pPr eaLnBrk="1" hangingPunct="1"/>
            <a:r>
              <a:rPr lang="en-US" altLang="en-US"/>
              <a:t>Establishing Medical Treatment Areas</a:t>
            </a:r>
          </a:p>
          <a:p>
            <a:pPr eaLnBrk="1" hangingPunct="1"/>
            <a:r>
              <a:rPr lang="en-US" altLang="en-US"/>
              <a:t>Conducting Head-to-Toe Assessments</a:t>
            </a:r>
          </a:p>
          <a:p>
            <a:pPr eaLnBrk="1" hangingPunct="1"/>
            <a:r>
              <a:rPr lang="en-US" altLang="en-US"/>
              <a:t>Treating Burns</a:t>
            </a:r>
          </a:p>
          <a:p>
            <a:pPr eaLnBrk="1" hangingPunct="1"/>
            <a:r>
              <a:rPr lang="en-US" altLang="en-US"/>
              <a:t>Wound Care</a:t>
            </a:r>
          </a:p>
          <a:p>
            <a:pPr eaLnBrk="1" hangingPunct="1"/>
            <a:endParaRPr lang="en-US" altLang="en-US"/>
          </a:p>
        </p:txBody>
      </p:sp>
      <p:sp>
        <p:nvSpPr>
          <p:cNvPr id="14341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192213"/>
            <a:ext cx="4038600" cy="4525962"/>
          </a:xfrm>
        </p:spPr>
        <p:txBody>
          <a:bodyPr/>
          <a:lstStyle/>
          <a:p>
            <a:pPr eaLnBrk="1" hangingPunct="1"/>
            <a:r>
              <a:rPr lang="en-US" altLang="en-US"/>
              <a:t>Treating Fractures, Dislocations, Sprains, and Strains</a:t>
            </a:r>
          </a:p>
          <a:p>
            <a:pPr eaLnBrk="1" hangingPunct="1"/>
            <a:r>
              <a:rPr lang="en-US" altLang="en-US"/>
              <a:t>Nasal Injuries</a:t>
            </a:r>
          </a:p>
          <a:p>
            <a:pPr eaLnBrk="1" hangingPunct="1"/>
            <a:r>
              <a:rPr lang="en-US" altLang="en-US"/>
              <a:t>Treating Cold-Related Injuries</a:t>
            </a:r>
          </a:p>
          <a:p>
            <a:pPr eaLnBrk="1" hangingPunct="1"/>
            <a:r>
              <a:rPr lang="en-US" altLang="en-US"/>
              <a:t>Treating Heat-Related Injuries</a:t>
            </a:r>
          </a:p>
          <a:p>
            <a:pPr eaLnBrk="1" hangingPunct="1"/>
            <a:r>
              <a:rPr lang="en-US" altLang="en-US"/>
              <a:t>Bites and Stings </a:t>
            </a:r>
          </a:p>
        </p:txBody>
      </p:sp>
      <p:sp>
        <p:nvSpPr>
          <p:cNvPr id="1434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3375366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4-24</a:t>
            </a:r>
          </a:p>
        </p:txBody>
      </p:sp>
      <p:sp>
        <p:nvSpPr>
          <p:cNvPr id="41987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Treatment for Chemical Burns</a:t>
            </a:r>
          </a:p>
        </p:txBody>
      </p:sp>
      <p:sp>
        <p:nvSpPr>
          <p:cNvPr id="41988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203200" y="1341438"/>
            <a:ext cx="89408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Remove cause of burn + affected clothing/jewelry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If irritant is dry, gently brush away as much as possible</a:t>
            </a:r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altLang="en-US" sz="2400" dirty="0"/>
              <a:t>Always brush away from eyes, victim, and you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Flush with lots of cool running water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Apply cool, wet compress to relieve </a:t>
            </a:r>
            <a:br>
              <a:rPr lang="en-US" altLang="en-US" sz="2800" dirty="0"/>
            </a:br>
            <a:r>
              <a:rPr lang="en-US" altLang="en-US" sz="2800" dirty="0"/>
              <a:t>pain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Cover wound loosely with </a:t>
            </a:r>
            <a:br>
              <a:rPr lang="en-US" altLang="en-US" sz="2800" dirty="0"/>
            </a:br>
            <a:r>
              <a:rPr lang="en-US" altLang="en-US" sz="2800" dirty="0"/>
              <a:t>dry, sterile or clean dressing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Treat for shock if appropriate</a:t>
            </a:r>
          </a:p>
        </p:txBody>
      </p:sp>
      <p:pic>
        <p:nvPicPr>
          <p:cNvPr id="41989" name="Picture 6" descr="chem symb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3346450"/>
            <a:ext cx="229552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4-24</a:t>
            </a:r>
          </a:p>
        </p:txBody>
      </p:sp>
      <p:sp>
        <p:nvSpPr>
          <p:cNvPr id="43011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Inhalation Burns Signs and Symptoms</a:t>
            </a:r>
          </a:p>
        </p:txBody>
      </p:sp>
      <p:sp>
        <p:nvSpPr>
          <p:cNvPr id="43012" name="Rectangle 1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/>
              <a:t>Sudden loss of consciousness</a:t>
            </a:r>
          </a:p>
          <a:p>
            <a:pPr eaLnBrk="1" hangingPunct="1"/>
            <a:r>
              <a:rPr lang="en-US" altLang="en-US" sz="2400" dirty="0"/>
              <a:t>Evidence of respiratory distress or upper airway obstruction</a:t>
            </a:r>
          </a:p>
          <a:p>
            <a:pPr eaLnBrk="1" hangingPunct="1"/>
            <a:r>
              <a:rPr lang="en-US" altLang="en-US" sz="2400" dirty="0"/>
              <a:t>Soot around mouth/nose</a:t>
            </a:r>
          </a:p>
          <a:p>
            <a:pPr eaLnBrk="1" hangingPunct="1"/>
            <a:r>
              <a:rPr lang="en-US" altLang="en-US" sz="2400" dirty="0"/>
              <a:t>Singed facial hair</a:t>
            </a:r>
          </a:p>
          <a:p>
            <a:pPr eaLnBrk="1" hangingPunct="1"/>
            <a:r>
              <a:rPr lang="en-US" altLang="en-US" sz="2400" dirty="0"/>
              <a:t>Burns around face/neck</a:t>
            </a:r>
          </a:p>
        </p:txBody>
      </p:sp>
      <p:pic>
        <p:nvPicPr>
          <p:cNvPr id="43013" name="Picture 7" descr="InhalationBu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1562100"/>
            <a:ext cx="402907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4-25</a:t>
            </a:r>
          </a:p>
        </p:txBody>
      </p:sp>
      <p:sp>
        <p:nvSpPr>
          <p:cNvPr id="44035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Wound Care</a:t>
            </a:r>
          </a:p>
        </p:txBody>
      </p:sp>
      <p:sp>
        <p:nvSpPr>
          <p:cNvPr id="44036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4076700" cy="4525962"/>
          </a:xfrm>
        </p:spPr>
        <p:txBody>
          <a:bodyPr/>
          <a:lstStyle/>
          <a:p>
            <a:pPr eaLnBrk="1" hangingPunct="1"/>
            <a:r>
              <a:rPr lang="en-US" altLang="en-US"/>
              <a:t>Control bleeding</a:t>
            </a:r>
          </a:p>
          <a:p>
            <a:pPr eaLnBrk="1" hangingPunct="1"/>
            <a:r>
              <a:rPr lang="en-US" altLang="en-US"/>
              <a:t>Clean wound</a:t>
            </a:r>
          </a:p>
          <a:p>
            <a:pPr eaLnBrk="1" hangingPunct="1"/>
            <a:r>
              <a:rPr lang="en-US" altLang="en-US"/>
              <a:t>Apply dressing and bandage</a:t>
            </a:r>
          </a:p>
          <a:p>
            <a:pPr eaLnBrk="1" hangingPunct="1"/>
            <a:endParaRPr lang="en-US" altLang="en-US"/>
          </a:p>
        </p:txBody>
      </p:sp>
      <p:pic>
        <p:nvPicPr>
          <p:cNvPr id="44037" name="Picture 18" descr="Gloved hand for manu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1463675"/>
            <a:ext cx="2836862" cy="434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Common Injuries After A Disaster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Lacerations</a:t>
            </a:r>
          </a:p>
          <a:p>
            <a:r>
              <a:rPr lang="en-US" altLang="en-US" dirty="0"/>
              <a:t>Amputations and impaled objects</a:t>
            </a:r>
          </a:p>
          <a:p>
            <a:r>
              <a:rPr lang="en-US" altLang="en-US" dirty="0"/>
              <a:t>Fractures, dislocations, sprains/strains</a:t>
            </a:r>
          </a:p>
          <a:p>
            <a:r>
              <a:rPr lang="en-US" altLang="en-US" dirty="0"/>
              <a:t>Nasal injuries</a:t>
            </a:r>
          </a:p>
          <a:p>
            <a:r>
              <a:rPr lang="en-US" altLang="en-US" dirty="0"/>
              <a:t>Cold-related injuries</a:t>
            </a:r>
          </a:p>
          <a:p>
            <a:r>
              <a:rPr lang="en-US" altLang="en-US" dirty="0"/>
              <a:t>Heat-related injuries</a:t>
            </a:r>
          </a:p>
          <a:p>
            <a:r>
              <a:rPr lang="en-US" altLang="en-US" dirty="0"/>
              <a:t>Insect bites/stings</a:t>
            </a:r>
          </a:p>
          <a:p>
            <a:endParaRPr lang="en-US" altLang="en-US" dirty="0"/>
          </a:p>
        </p:txBody>
      </p:sp>
      <p:sp>
        <p:nvSpPr>
          <p:cNvPr id="4506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Unit 4 Disaster Medical Operations – Part 2</a:t>
            </a:r>
          </a:p>
        </p:txBody>
      </p:sp>
      <p:sp>
        <p:nvSpPr>
          <p:cNvPr id="4506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4-25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Cleaning and Bandaging Wounds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Clean by irrigating with clean, room temperature water</a:t>
            </a:r>
          </a:p>
          <a:p>
            <a:pPr lvl="1" eaLnBrk="1" hangingPunct="1"/>
            <a:r>
              <a:rPr lang="en-US" altLang="en-US"/>
              <a:t>NEVER use hydrogen peroxide</a:t>
            </a:r>
          </a:p>
          <a:p>
            <a:pPr lvl="1" eaLnBrk="1" hangingPunct="1"/>
            <a:r>
              <a:rPr lang="en-US" altLang="en-US"/>
              <a:t>Irrigate but do not scrub</a:t>
            </a:r>
          </a:p>
          <a:p>
            <a:pPr eaLnBrk="1" hangingPunct="1"/>
            <a:r>
              <a:rPr lang="en-US" altLang="en-US"/>
              <a:t>Apply dressing and bandage</a:t>
            </a:r>
          </a:p>
          <a:p>
            <a:pPr lvl="1" eaLnBrk="1" hangingPunct="1"/>
            <a:r>
              <a:rPr lang="en-US" altLang="en-US"/>
              <a:t>Dressing applied directly to wound</a:t>
            </a:r>
          </a:p>
          <a:p>
            <a:pPr lvl="1" eaLnBrk="1" hangingPunct="1"/>
            <a:r>
              <a:rPr lang="en-US" altLang="en-US"/>
              <a:t>Bandage holds dressing in place</a:t>
            </a:r>
          </a:p>
        </p:txBody>
      </p:sp>
      <p:sp>
        <p:nvSpPr>
          <p:cNvPr id="4608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4-26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Rules of Dressing</a:t>
            </a:r>
          </a:p>
        </p:txBody>
      </p:sp>
      <p:sp>
        <p:nvSpPr>
          <p:cNvPr id="47108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If active bleeding:</a:t>
            </a:r>
          </a:p>
          <a:p>
            <a:pPr lvl="1" eaLnBrk="1" hangingPunct="1"/>
            <a:r>
              <a:rPr lang="en-US" altLang="en-US"/>
              <a:t>Redress OVER existing dressing</a:t>
            </a:r>
          </a:p>
          <a:p>
            <a:pPr eaLnBrk="1" hangingPunct="1"/>
            <a:r>
              <a:rPr lang="en-US" altLang="en-US"/>
              <a:t>If no active bleeding:</a:t>
            </a:r>
          </a:p>
          <a:p>
            <a:pPr lvl="1" eaLnBrk="1" hangingPunct="1"/>
            <a:r>
              <a:rPr lang="en-US" altLang="en-US"/>
              <a:t>Remove bandage and dressing to flush wound</a:t>
            </a:r>
          </a:p>
          <a:p>
            <a:pPr lvl="1" eaLnBrk="1" hangingPunct="1"/>
            <a:r>
              <a:rPr lang="en-US" altLang="en-US"/>
              <a:t>Check for infection every 4-6 hours</a:t>
            </a:r>
          </a:p>
          <a:p>
            <a:pPr lvl="1" eaLnBrk="1" hangingPunct="1"/>
            <a:endParaRPr lang="en-US" altLang="en-US"/>
          </a:p>
        </p:txBody>
      </p:sp>
      <p:sp>
        <p:nvSpPr>
          <p:cNvPr id="4710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4-26</a:t>
            </a:r>
          </a:p>
        </p:txBody>
      </p:sp>
      <p:sp>
        <p:nvSpPr>
          <p:cNvPr id="4813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Signs of Infection</a:t>
            </a:r>
          </a:p>
        </p:txBody>
      </p:sp>
      <p:sp>
        <p:nvSpPr>
          <p:cNvPr id="48132" name="Rectangle 1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Signs of possible infection</a:t>
            </a:r>
          </a:p>
          <a:p>
            <a:pPr lvl="1" eaLnBrk="1" hangingPunct="1"/>
            <a:r>
              <a:rPr lang="en-US" altLang="en-US"/>
              <a:t>Swelling around  wound site</a:t>
            </a:r>
          </a:p>
          <a:p>
            <a:pPr lvl="1" eaLnBrk="1" hangingPunct="1"/>
            <a:r>
              <a:rPr lang="en-US" altLang="en-US"/>
              <a:t>Discoloration</a:t>
            </a:r>
          </a:p>
          <a:p>
            <a:pPr lvl="1" eaLnBrk="1" hangingPunct="1"/>
            <a:r>
              <a:rPr lang="en-US" altLang="en-US"/>
              <a:t>Discharge from wound</a:t>
            </a:r>
          </a:p>
          <a:p>
            <a:pPr lvl="1" eaLnBrk="1" hangingPunct="1"/>
            <a:r>
              <a:rPr lang="en-US" altLang="en-US"/>
              <a:t>Red striations from wound site</a:t>
            </a:r>
          </a:p>
        </p:txBody>
      </p:sp>
      <p:pic>
        <p:nvPicPr>
          <p:cNvPr id="48133" name="Picture 7" descr="http://www.mycology.adelaide.edu.au/gallery/photos/spor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660775"/>
            <a:ext cx="3594100" cy="1844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16" descr="C:\Users\bchurchwell\Desktop\999631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352550"/>
            <a:ext cx="307975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4-26</a:t>
            </a:r>
          </a:p>
        </p:txBody>
      </p:sp>
      <p:sp>
        <p:nvSpPr>
          <p:cNvPr id="49155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Amputations</a:t>
            </a:r>
          </a:p>
        </p:txBody>
      </p:sp>
      <p:sp>
        <p:nvSpPr>
          <p:cNvPr id="49156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Control bleeding; treat shock</a:t>
            </a:r>
          </a:p>
          <a:p>
            <a:pPr eaLnBrk="1" hangingPunct="1"/>
            <a:r>
              <a:rPr lang="en-US" altLang="en-US" dirty="0"/>
              <a:t>If amputated body part is found:</a:t>
            </a:r>
          </a:p>
          <a:p>
            <a:pPr lvl="1" eaLnBrk="1" hangingPunct="1"/>
            <a:r>
              <a:rPr lang="en-US" altLang="en-US" dirty="0"/>
              <a:t>Save tissue parts, wrapped in clean material and placed in plastic bag</a:t>
            </a:r>
          </a:p>
          <a:p>
            <a:pPr lvl="1" eaLnBrk="1" hangingPunct="1"/>
            <a:r>
              <a:rPr lang="en-US" altLang="en-US" dirty="0"/>
              <a:t>Keep tissue parts cool, NOT directly on ice</a:t>
            </a:r>
          </a:p>
          <a:p>
            <a:pPr lvl="1" eaLnBrk="1" hangingPunct="1"/>
            <a:r>
              <a:rPr lang="en-US" altLang="en-US" dirty="0"/>
              <a:t>Keep severed part with victim</a:t>
            </a:r>
          </a:p>
        </p:txBody>
      </p:sp>
      <p:sp>
        <p:nvSpPr>
          <p:cNvPr id="4915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67525" y="6273800"/>
            <a:ext cx="1000125" cy="32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4-27</a:t>
            </a:r>
          </a:p>
        </p:txBody>
      </p:sp>
      <p:sp>
        <p:nvSpPr>
          <p:cNvPr id="50179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Impaled Objects</a:t>
            </a:r>
          </a:p>
        </p:txBody>
      </p:sp>
      <p:sp>
        <p:nvSpPr>
          <p:cNvPr id="50180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When foreign object is impaled in patient’s body:</a:t>
            </a:r>
          </a:p>
          <a:p>
            <a:pPr lvl="1" eaLnBrk="1" hangingPunct="1"/>
            <a:r>
              <a:rPr lang="en-US" altLang="en-US"/>
              <a:t>Immobilize affected body part</a:t>
            </a:r>
          </a:p>
          <a:p>
            <a:pPr lvl="1" eaLnBrk="1" hangingPunct="1"/>
            <a:r>
              <a:rPr lang="en-US" altLang="en-US"/>
              <a:t>Do not attempt to move or remove</a:t>
            </a:r>
          </a:p>
          <a:p>
            <a:pPr lvl="1" eaLnBrk="1" hangingPunct="1"/>
            <a:r>
              <a:rPr lang="en-US" altLang="en-US"/>
              <a:t>Try to control bleeding at entrance wound </a:t>
            </a:r>
          </a:p>
          <a:p>
            <a:pPr lvl="1" eaLnBrk="1" hangingPunct="1"/>
            <a:r>
              <a:rPr lang="en-US" altLang="en-US"/>
              <a:t>Clean and dress wound, making sure to stabilize impaled object</a:t>
            </a:r>
          </a:p>
        </p:txBody>
      </p:sp>
      <p:sp>
        <p:nvSpPr>
          <p:cNvPr id="50181" name="Title 1"/>
          <p:cNvSpPr>
            <a:spLocks/>
          </p:cNvSpPr>
          <p:nvPr/>
        </p:nvSpPr>
        <p:spPr bwMode="auto">
          <a:xfrm>
            <a:off x="965200" y="76200"/>
            <a:ext cx="5588000" cy="825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4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018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4-27</a:t>
            </a: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Fractures, Dislocations, Sprains, Strains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2201862"/>
          </a:xfrm>
        </p:spPr>
        <p:txBody>
          <a:bodyPr/>
          <a:lstStyle/>
          <a:p>
            <a:pPr eaLnBrk="1" hangingPunct="1"/>
            <a:r>
              <a:rPr lang="en-US" altLang="en-US"/>
              <a:t>Immobilize injury and joints immediately above and below injury site </a:t>
            </a:r>
          </a:p>
          <a:p>
            <a:pPr eaLnBrk="1" hangingPunct="1"/>
            <a:r>
              <a:rPr lang="en-US" altLang="en-US"/>
              <a:t>If uncertain of injury type, treat as fracture</a:t>
            </a:r>
          </a:p>
        </p:txBody>
      </p:sp>
      <p:sp>
        <p:nvSpPr>
          <p:cNvPr id="5120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52" y="3314700"/>
            <a:ext cx="3784022" cy="2443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00" y="3009899"/>
            <a:ext cx="3663474" cy="29948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</a:t>
            </a:r>
          </a:p>
        </p:txBody>
      </p:sp>
      <p:sp>
        <p:nvSpPr>
          <p:cNvPr id="1536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Public Health Considerations</a:t>
            </a:r>
          </a:p>
        </p:txBody>
      </p:sp>
      <p:sp>
        <p:nvSpPr>
          <p:cNvPr id="1536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77703" y="1287368"/>
            <a:ext cx="6532685" cy="5949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Preventing spread of disease by:</a:t>
            </a:r>
          </a:p>
        </p:txBody>
      </p:sp>
      <p:sp>
        <p:nvSpPr>
          <p:cNvPr id="1536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2747963" y="5483133"/>
            <a:ext cx="3576917" cy="39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1600">
                <a:solidFill>
                  <a:srgbClr val="006600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en-US" sz="2000" b="0" kern="0" dirty="0"/>
              <a:t>(+ wearing PPE throughout)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8" y="1965981"/>
            <a:ext cx="7739903" cy="326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79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4-28</a:t>
            </a:r>
          </a:p>
        </p:txBody>
      </p:sp>
      <p:sp>
        <p:nvSpPr>
          <p:cNvPr id="52228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Types of Fractures</a:t>
            </a:r>
          </a:p>
        </p:txBody>
      </p:sp>
      <p:sp>
        <p:nvSpPr>
          <p:cNvPr id="5222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1638301"/>
            <a:ext cx="8617496" cy="398621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6888" y="6273800"/>
            <a:ext cx="1000125" cy="32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4-29</a:t>
            </a:r>
          </a:p>
        </p:txBody>
      </p:sp>
      <p:sp>
        <p:nvSpPr>
          <p:cNvPr id="53251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Treating Open Fractures</a:t>
            </a:r>
          </a:p>
        </p:txBody>
      </p:sp>
      <p:sp>
        <p:nvSpPr>
          <p:cNvPr id="53252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Do not draw exposed bone ends back into tissue</a:t>
            </a:r>
          </a:p>
          <a:p>
            <a:pPr eaLnBrk="1" hangingPunct="1"/>
            <a:r>
              <a:rPr lang="en-US" altLang="en-US"/>
              <a:t>Do not irrigate wound</a:t>
            </a:r>
          </a:p>
          <a:p>
            <a:pPr eaLnBrk="1" hangingPunct="1"/>
            <a:r>
              <a:rPr lang="en-US" altLang="en-US"/>
              <a:t>Cover wound with sterile dressing</a:t>
            </a:r>
          </a:p>
          <a:p>
            <a:pPr eaLnBrk="1" hangingPunct="1"/>
            <a:r>
              <a:rPr lang="en-US" altLang="en-US"/>
              <a:t>Splint fracture without disturbing wound</a:t>
            </a:r>
          </a:p>
          <a:p>
            <a:pPr eaLnBrk="1" hangingPunct="1"/>
            <a:r>
              <a:rPr lang="en-US" altLang="en-US"/>
              <a:t>Place moist dressing over bone end</a:t>
            </a:r>
          </a:p>
        </p:txBody>
      </p:sp>
      <p:sp>
        <p:nvSpPr>
          <p:cNvPr id="53253" name="Title 1"/>
          <p:cNvSpPr>
            <a:spLocks/>
          </p:cNvSpPr>
          <p:nvPr/>
        </p:nvSpPr>
        <p:spPr bwMode="auto">
          <a:xfrm>
            <a:off x="965200" y="76200"/>
            <a:ext cx="5588000" cy="825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4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32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4-30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Displaced and Nondisplaced Fractures</a:t>
            </a:r>
          </a:p>
        </p:txBody>
      </p:sp>
      <p:sp>
        <p:nvSpPr>
          <p:cNvPr id="5427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8275"/>
            <a:ext cx="9049656" cy="412432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4-31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Dislocations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Dislocation is injury to ligaments around joint </a:t>
            </a:r>
          </a:p>
          <a:p>
            <a:pPr lvl="1" eaLnBrk="1" hangingPunct="1"/>
            <a:r>
              <a:rPr lang="en-US" altLang="en-US"/>
              <a:t>So severe that it permits separation of bone from its normal position in joint</a:t>
            </a:r>
          </a:p>
          <a:p>
            <a:pPr eaLnBrk="1" hangingPunct="1"/>
            <a:r>
              <a:rPr lang="en-US" altLang="en-US"/>
              <a:t>Treatment</a:t>
            </a:r>
          </a:p>
          <a:p>
            <a:pPr lvl="1" eaLnBrk="1" hangingPunct="1"/>
            <a:r>
              <a:rPr lang="en-US" altLang="en-US"/>
              <a:t>Immobilize; do NOT relocate</a:t>
            </a:r>
          </a:p>
          <a:p>
            <a:pPr lvl="1" eaLnBrk="1" hangingPunct="1"/>
            <a:r>
              <a:rPr lang="en-US" altLang="en-US"/>
              <a:t>Check PMS before and after splinting/ immobilization</a:t>
            </a:r>
          </a:p>
        </p:txBody>
      </p:sp>
      <p:sp>
        <p:nvSpPr>
          <p:cNvPr id="5530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4-31</a:t>
            </a:r>
          </a:p>
        </p:txBody>
      </p:sp>
      <p:sp>
        <p:nvSpPr>
          <p:cNvPr id="56323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Signs of Sprain</a:t>
            </a:r>
          </a:p>
        </p:txBody>
      </p:sp>
      <p:sp>
        <p:nvSpPr>
          <p:cNvPr id="56324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Tenderness at site</a:t>
            </a:r>
          </a:p>
          <a:p>
            <a:pPr eaLnBrk="1" hangingPunct="1"/>
            <a:r>
              <a:rPr lang="en-US" altLang="en-US"/>
              <a:t>Swelling and bruising</a:t>
            </a:r>
          </a:p>
          <a:p>
            <a:pPr eaLnBrk="1" hangingPunct="1"/>
            <a:r>
              <a:rPr lang="en-US" altLang="en-US"/>
              <a:t>Restricted use</a:t>
            </a:r>
            <a:br>
              <a:rPr lang="en-US" altLang="en-US"/>
            </a:br>
            <a:r>
              <a:rPr lang="en-US" altLang="en-US"/>
              <a:t>or loss of use</a:t>
            </a:r>
          </a:p>
        </p:txBody>
      </p:sp>
      <p:pic>
        <p:nvPicPr>
          <p:cNvPr id="563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2584450"/>
            <a:ext cx="3889375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itle 1"/>
          <p:cNvSpPr>
            <a:spLocks/>
          </p:cNvSpPr>
          <p:nvPr/>
        </p:nvSpPr>
        <p:spPr bwMode="auto">
          <a:xfrm>
            <a:off x="965200" y="76200"/>
            <a:ext cx="5588000" cy="825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4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632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4-32</a:t>
            </a:r>
          </a:p>
        </p:txBody>
      </p:sp>
      <p:pic>
        <p:nvPicPr>
          <p:cNvPr id="57347" name="Picture 7" descr="LegSpli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05000"/>
            <a:ext cx="4497388" cy="2865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168400"/>
            <a:ext cx="1704975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673475"/>
            <a:ext cx="3914775" cy="233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Splinting</a:t>
            </a:r>
          </a:p>
        </p:txBody>
      </p:sp>
      <p:sp>
        <p:nvSpPr>
          <p:cNvPr id="5735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4-32</a:t>
            </a:r>
          </a:p>
        </p:txBody>
      </p:sp>
      <p:sp>
        <p:nvSpPr>
          <p:cNvPr id="58371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Splinting Guidelines</a:t>
            </a:r>
          </a:p>
        </p:txBody>
      </p:sp>
      <p:sp>
        <p:nvSpPr>
          <p:cNvPr id="58372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/>
              <a:t>Support injured area above and below injury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/>
              <a:t>Assess PMS in extremity 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/>
              <a:t>Splint injury in position that you find it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/>
              <a:t>Don’t try to realign bones or joints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/>
              <a:t>Fill voids to stabilize and immobilize 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/>
              <a:t>Immobilize above and below injury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/>
              <a:t>After splinting, reassess PMS 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endParaRPr lang="en-US" altLang="en-US"/>
          </a:p>
        </p:txBody>
      </p:sp>
      <p:sp>
        <p:nvSpPr>
          <p:cNvPr id="58373" name="Title 1"/>
          <p:cNvSpPr>
            <a:spLocks/>
          </p:cNvSpPr>
          <p:nvPr/>
        </p:nvSpPr>
        <p:spPr bwMode="auto">
          <a:xfrm>
            <a:off x="965200" y="76200"/>
            <a:ext cx="5588000" cy="825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4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837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Exercise: Splinting</a:t>
            </a:r>
          </a:p>
        </p:txBody>
      </p:sp>
      <p:sp>
        <p:nvSpPr>
          <p:cNvPr id="5939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Unit 4 Disaster Medical Operations – Part 2</a:t>
            </a:r>
          </a:p>
        </p:txBody>
      </p:sp>
      <p:sp>
        <p:nvSpPr>
          <p:cNvPr id="5939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4-35</a:t>
            </a:r>
          </a:p>
        </p:txBody>
      </p:sp>
      <p:pic>
        <p:nvPicPr>
          <p:cNvPr id="7" name="Picture 2" descr="https://tomschimmer.files.wordpress.com/2013/07/pract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2274888"/>
            <a:ext cx="5741470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4-35</a:t>
            </a: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Nasal Injuries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Causes</a:t>
            </a:r>
          </a:p>
          <a:p>
            <a:pPr lvl="1" eaLnBrk="1" hangingPunct="1"/>
            <a:r>
              <a:rPr lang="en-US" altLang="en-US" sz="2400"/>
              <a:t>Blunt force to nose</a:t>
            </a:r>
          </a:p>
          <a:p>
            <a:pPr lvl="1" eaLnBrk="1" hangingPunct="1"/>
            <a:r>
              <a:rPr lang="en-US" altLang="en-US" sz="2400"/>
              <a:t>Skull fracture</a:t>
            </a:r>
          </a:p>
          <a:p>
            <a:pPr lvl="1" eaLnBrk="1" hangingPunct="1"/>
            <a:r>
              <a:rPr lang="en-US" altLang="en-US" sz="2400"/>
              <a:t>Nontrauma conditions, e.g., sinus infections, high blood pressure, and bleeding disorders </a:t>
            </a:r>
          </a:p>
          <a:p>
            <a:pPr eaLnBrk="1" hangingPunct="1"/>
            <a:r>
              <a:rPr lang="en-US" altLang="en-US" sz="2800"/>
              <a:t>Cautions</a:t>
            </a:r>
          </a:p>
          <a:p>
            <a:pPr lvl="1" eaLnBrk="1" hangingPunct="1"/>
            <a:r>
              <a:rPr lang="en-US" altLang="en-US" sz="2400"/>
              <a:t>Large blood loss from nosebleed can lead to shock </a:t>
            </a:r>
          </a:p>
          <a:p>
            <a:pPr lvl="1" eaLnBrk="1" hangingPunct="1"/>
            <a:r>
              <a:rPr lang="en-US" altLang="en-US" sz="2400"/>
              <a:t>Actual blood loss may not be evident because victim will swallow some amount of blood</a:t>
            </a:r>
          </a:p>
        </p:txBody>
      </p:sp>
      <p:sp>
        <p:nvSpPr>
          <p:cNvPr id="6042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026150" y="6264275"/>
            <a:ext cx="1841500" cy="44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4-35</a:t>
            </a:r>
          </a:p>
        </p:txBody>
      </p:sp>
      <p:sp>
        <p:nvSpPr>
          <p:cNvPr id="6144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Treatment of Nasal Injuries</a:t>
            </a:r>
          </a:p>
        </p:txBody>
      </p:sp>
      <p:sp>
        <p:nvSpPr>
          <p:cNvPr id="61444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Control nasal bleeding: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Pinch nostrils or put pressure on upper lip under nose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Have victim sit with head forward, NOT back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Ensure that airway remains open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Keep victim calm</a:t>
            </a:r>
          </a:p>
        </p:txBody>
      </p:sp>
      <p:pic>
        <p:nvPicPr>
          <p:cNvPr id="61445" name="Picture 14" descr="Noseble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2120900"/>
            <a:ext cx="40386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</a:t>
            </a:r>
          </a:p>
        </p:txBody>
      </p:sp>
      <p:sp>
        <p:nvSpPr>
          <p:cNvPr id="18435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Purification</a:t>
            </a:r>
          </a:p>
        </p:txBody>
      </p:sp>
      <p:sp>
        <p:nvSpPr>
          <p:cNvPr id="18436" name="Rectangle 1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Boil water for 1 minute (let cool)</a:t>
            </a:r>
          </a:p>
          <a:p>
            <a:pPr eaLnBrk="1" hangingPunct="1"/>
            <a:r>
              <a:rPr lang="en-US" altLang="en-US" dirty="0"/>
              <a:t>Water purification tablets</a:t>
            </a:r>
          </a:p>
          <a:p>
            <a:pPr eaLnBrk="1" hangingPunct="1"/>
            <a:r>
              <a:rPr lang="en-US" altLang="en-US" dirty="0"/>
              <a:t>Non-perfumed liquid bleach</a:t>
            </a:r>
          </a:p>
          <a:p>
            <a:pPr lvl="1" eaLnBrk="1" hangingPunct="1"/>
            <a:r>
              <a:rPr lang="en-US" altLang="en-US" dirty="0"/>
              <a:t>8 drops/gal of water</a:t>
            </a:r>
          </a:p>
          <a:p>
            <a:pPr lvl="1" eaLnBrk="1" hangingPunct="1"/>
            <a:r>
              <a:rPr lang="en-US" altLang="en-US" dirty="0"/>
              <a:t>16 drops/gal if water is cloudy</a:t>
            </a:r>
          </a:p>
          <a:p>
            <a:pPr lvl="1" eaLnBrk="1" hangingPunct="1"/>
            <a:r>
              <a:rPr lang="en-US" altLang="en-US" dirty="0"/>
              <a:t>Let stand for 30 minutes</a:t>
            </a:r>
            <a:br>
              <a:rPr lang="en-US" altLang="en-US" dirty="0"/>
            </a:br>
            <a:r>
              <a:rPr lang="en-US" altLang="en-US" dirty="0"/>
              <a:t>before use</a:t>
            </a:r>
          </a:p>
          <a:p>
            <a:pPr lvl="1"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pic>
        <p:nvPicPr>
          <p:cNvPr id="1843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782888"/>
            <a:ext cx="2746375" cy="3159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11165788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4-36</a:t>
            </a:r>
          </a:p>
        </p:txBody>
      </p:sp>
      <p:sp>
        <p:nvSpPr>
          <p:cNvPr id="62467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Cold-Related Injuries</a:t>
            </a:r>
          </a:p>
        </p:txBody>
      </p:sp>
      <p:sp>
        <p:nvSpPr>
          <p:cNvPr id="62468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Hypothermia : </a:t>
            </a:r>
          </a:p>
          <a:p>
            <a:pPr lvl="1" eaLnBrk="1" hangingPunct="1"/>
            <a:r>
              <a:rPr lang="en-US" altLang="en-US"/>
              <a:t>Occurs when body’s temperature drops below normal</a:t>
            </a:r>
          </a:p>
          <a:p>
            <a:pPr eaLnBrk="1" hangingPunct="1"/>
            <a:r>
              <a:rPr lang="en-US" altLang="en-US"/>
              <a:t>Frostbite:</a:t>
            </a:r>
          </a:p>
          <a:p>
            <a:pPr lvl="1" eaLnBrk="1" hangingPunct="1"/>
            <a:r>
              <a:rPr lang="en-US" altLang="en-US"/>
              <a:t>Occurs when extreme cold shuts down blood flow to extremities, causing tissue death</a:t>
            </a:r>
          </a:p>
        </p:txBody>
      </p:sp>
      <p:sp>
        <p:nvSpPr>
          <p:cNvPr id="6246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4-36</a:t>
            </a:r>
          </a:p>
        </p:txBody>
      </p:sp>
      <p:sp>
        <p:nvSpPr>
          <p:cNvPr id="63491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Symptoms of Hypothermia</a:t>
            </a:r>
          </a:p>
        </p:txBody>
      </p:sp>
      <p:sp>
        <p:nvSpPr>
          <p:cNvPr id="63492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5272088" cy="4525962"/>
          </a:xfrm>
        </p:spPr>
        <p:txBody>
          <a:bodyPr/>
          <a:lstStyle/>
          <a:p>
            <a:pPr eaLnBrk="1" hangingPunct="1"/>
            <a:r>
              <a:rPr lang="en-US" altLang="en-US" dirty="0"/>
              <a:t>Body temperature of </a:t>
            </a:r>
            <a:br>
              <a:rPr lang="en-US" altLang="en-US" dirty="0"/>
            </a:br>
            <a:r>
              <a:rPr lang="en-US" altLang="en-US" dirty="0"/>
              <a:t>95° F or lower</a:t>
            </a:r>
          </a:p>
          <a:p>
            <a:pPr eaLnBrk="1" hangingPunct="1"/>
            <a:r>
              <a:rPr lang="en-US" altLang="en-US" dirty="0"/>
              <a:t>Redness or </a:t>
            </a:r>
            <a:br>
              <a:rPr lang="en-US" altLang="en-US" dirty="0"/>
            </a:br>
            <a:r>
              <a:rPr lang="en-US" altLang="en-US" dirty="0"/>
              <a:t>blueness of skin</a:t>
            </a:r>
          </a:p>
          <a:p>
            <a:pPr eaLnBrk="1" hangingPunct="1"/>
            <a:r>
              <a:rPr lang="en-US" altLang="en-US" dirty="0"/>
              <a:t>Numbness and shivering</a:t>
            </a:r>
          </a:p>
          <a:p>
            <a:pPr eaLnBrk="1" hangingPunct="1"/>
            <a:r>
              <a:rPr lang="en-US" altLang="en-US" dirty="0"/>
              <a:t>Slurred speech</a:t>
            </a:r>
          </a:p>
          <a:p>
            <a:pPr eaLnBrk="1" hangingPunct="1"/>
            <a:r>
              <a:rPr lang="en-US" altLang="en-US" dirty="0"/>
              <a:t>Unpredictable behavior</a:t>
            </a:r>
          </a:p>
          <a:p>
            <a:pPr eaLnBrk="1" hangingPunct="1"/>
            <a:r>
              <a:rPr lang="en-US" altLang="en-US" dirty="0"/>
              <a:t>Listlessness</a:t>
            </a:r>
          </a:p>
        </p:txBody>
      </p:sp>
      <p:sp>
        <p:nvSpPr>
          <p:cNvPr id="6349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  <p:pic>
        <p:nvPicPr>
          <p:cNvPr id="63496" name="Picture 8" descr="Image result for jack frozen in sn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341438"/>
            <a:ext cx="35718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Brace 7"/>
          <p:cNvSpPr/>
          <p:nvPr/>
        </p:nvSpPr>
        <p:spPr bwMode="auto">
          <a:xfrm>
            <a:off x="5195888" y="4239419"/>
            <a:ext cx="533400" cy="1476375"/>
          </a:xfrm>
          <a:prstGeom prst="rightBrace">
            <a:avLst/>
          </a:prstGeom>
          <a:noFill/>
          <a:ln w="476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1676" y="477230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Also, teenagers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4-37</a:t>
            </a:r>
          </a:p>
        </p:txBody>
      </p:sp>
      <p:sp>
        <p:nvSpPr>
          <p:cNvPr id="6451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Hypothermia Treatment</a:t>
            </a:r>
          </a:p>
        </p:txBody>
      </p:sp>
      <p:sp>
        <p:nvSpPr>
          <p:cNvPr id="64516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Remove wet clothing</a:t>
            </a:r>
          </a:p>
          <a:p>
            <a:pPr eaLnBrk="1" hangingPunct="1"/>
            <a:r>
              <a:rPr lang="en-US" altLang="en-US" sz="2800"/>
              <a:t>Wrap victim in blanket </a:t>
            </a:r>
          </a:p>
          <a:p>
            <a:pPr eaLnBrk="1" hangingPunct="1"/>
            <a:r>
              <a:rPr lang="en-US" altLang="en-US" sz="2800"/>
              <a:t>Protect victim from weather</a:t>
            </a:r>
          </a:p>
          <a:p>
            <a:pPr eaLnBrk="1" hangingPunct="1"/>
            <a:r>
              <a:rPr lang="en-US" altLang="en-US" sz="2800"/>
              <a:t>Provide food and drink to conscious victims</a:t>
            </a:r>
          </a:p>
          <a:p>
            <a:pPr eaLnBrk="1" hangingPunct="1"/>
            <a:r>
              <a:rPr lang="en-US" altLang="en-US" sz="2800"/>
              <a:t>Do not attempt to massage to warm body</a:t>
            </a:r>
          </a:p>
          <a:p>
            <a:pPr eaLnBrk="1" hangingPunct="1"/>
            <a:r>
              <a:rPr lang="en-US" altLang="en-US" sz="2800"/>
              <a:t>Place unconscious victim in recovery position</a:t>
            </a:r>
          </a:p>
          <a:p>
            <a:pPr eaLnBrk="1" hangingPunct="1"/>
            <a:r>
              <a:rPr lang="en-US" altLang="en-US" sz="2800"/>
              <a:t>Place victim in warm bath</a:t>
            </a:r>
          </a:p>
        </p:txBody>
      </p:sp>
      <p:sp>
        <p:nvSpPr>
          <p:cNvPr id="645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Recovery Position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en-US" sz="2000" dirty="0"/>
              <a:t>Place the victim’s arm that is nearest to you at a right angle against the ground, with the palm facing up.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en-US" sz="2000" dirty="0"/>
              <a:t>Move the victim’s other arm across his or her chest and neck, with the back of the victim’s hand resting against his or her cheek.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en-US" sz="2000" dirty="0"/>
              <a:t>Grab a hold of the knee furthest from you and pull it up until the knee is bent and the foot is flat on the floor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en-US" sz="2000" dirty="0"/>
              <a:t>Pull the knee toward you and over the victim’s body while holding the victim’s hand in place against his or her cheek.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en-US" sz="2000" dirty="0"/>
              <a:t>Position the victim’s leg at a right angle against the floor so that the victim is lying on his or her side.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en-US" sz="2000" dirty="0"/>
              <a:t>If the victim is conscious, place him or her in a warm bath.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altLang="en-US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altLang="en-US" sz="2400" dirty="0"/>
          </a:p>
        </p:txBody>
      </p:sp>
      <p:sp>
        <p:nvSpPr>
          <p:cNvPr id="6554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Unit 4 Disaster Medical Operations – Part 2</a:t>
            </a:r>
          </a:p>
        </p:txBody>
      </p:sp>
      <p:sp>
        <p:nvSpPr>
          <p:cNvPr id="6554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4-37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Recovery Position</a:t>
            </a:r>
          </a:p>
        </p:txBody>
      </p:sp>
      <p:sp>
        <p:nvSpPr>
          <p:cNvPr id="6554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Unit 4 Disaster Medical Operations – Part 2</a:t>
            </a:r>
          </a:p>
        </p:txBody>
      </p:sp>
      <p:sp>
        <p:nvSpPr>
          <p:cNvPr id="6554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4-37</a:t>
            </a:r>
          </a:p>
        </p:txBody>
      </p:sp>
      <p:pic>
        <p:nvPicPr>
          <p:cNvPr id="165890" name="Picture 2" descr="Image result for recovery pos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352550"/>
            <a:ext cx="7353300" cy="46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2254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4-38</a:t>
            </a:r>
          </a:p>
        </p:txBody>
      </p:sp>
      <p:sp>
        <p:nvSpPr>
          <p:cNvPr id="66563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Symptoms of Frostbite</a:t>
            </a:r>
          </a:p>
        </p:txBody>
      </p:sp>
      <p:sp>
        <p:nvSpPr>
          <p:cNvPr id="66564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Skin discoloration </a:t>
            </a:r>
          </a:p>
          <a:p>
            <a:pPr eaLnBrk="1" hangingPunct="1"/>
            <a:r>
              <a:rPr lang="en-US" altLang="en-US"/>
              <a:t>Burning or tingling sensation</a:t>
            </a:r>
          </a:p>
          <a:p>
            <a:pPr eaLnBrk="1" hangingPunct="1"/>
            <a:r>
              <a:rPr lang="en-US" altLang="en-US"/>
              <a:t>Partial or complete numbness</a:t>
            </a:r>
          </a:p>
        </p:txBody>
      </p:sp>
      <p:pic>
        <p:nvPicPr>
          <p:cNvPr id="66565" name="Picture 7" descr="Frostb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3141663"/>
            <a:ext cx="3968750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Picture 8" descr="Image result for hot water bot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964" y="3752850"/>
            <a:ext cx="3145349" cy="20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4-38</a:t>
            </a:r>
          </a:p>
        </p:txBody>
      </p:sp>
      <p:sp>
        <p:nvSpPr>
          <p:cNvPr id="67587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Frostbite Treatment</a:t>
            </a:r>
          </a:p>
        </p:txBody>
      </p:sp>
      <p:sp>
        <p:nvSpPr>
          <p:cNvPr id="67588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Immerse injured area in warm (NOT hot) water</a:t>
            </a:r>
          </a:p>
          <a:p>
            <a:pPr lvl="1" eaLnBrk="1" hangingPunct="1"/>
            <a:r>
              <a:rPr lang="en-US" altLang="en-US" dirty="0"/>
              <a:t>Warm slowly!</a:t>
            </a:r>
          </a:p>
          <a:p>
            <a:pPr eaLnBrk="1" hangingPunct="1"/>
            <a:r>
              <a:rPr lang="en-US" altLang="en-US" dirty="0"/>
              <a:t>Do NOT allow part to re-freeze</a:t>
            </a:r>
          </a:p>
          <a:p>
            <a:pPr eaLnBrk="1" hangingPunct="1"/>
            <a:r>
              <a:rPr lang="en-US" altLang="en-US" dirty="0"/>
              <a:t>Do NOT attempt to use </a:t>
            </a:r>
            <a:br>
              <a:rPr lang="en-US" altLang="en-US" dirty="0"/>
            </a:br>
            <a:r>
              <a:rPr lang="en-US" altLang="en-US" dirty="0"/>
              <a:t>massage</a:t>
            </a:r>
          </a:p>
          <a:p>
            <a:pPr eaLnBrk="1" hangingPunct="1"/>
            <a:r>
              <a:rPr lang="en-US" altLang="en-US" dirty="0"/>
              <a:t>Wrap affected body parts </a:t>
            </a:r>
            <a:br>
              <a:rPr lang="en-US" altLang="en-US" dirty="0"/>
            </a:br>
            <a:r>
              <a:rPr lang="en-US" altLang="en-US" dirty="0"/>
              <a:t>in dry, sterile dressing </a:t>
            </a:r>
          </a:p>
        </p:txBody>
      </p:sp>
      <p:sp>
        <p:nvSpPr>
          <p:cNvPr id="675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4-39</a:t>
            </a:r>
          </a:p>
        </p:txBody>
      </p:sp>
      <p:sp>
        <p:nvSpPr>
          <p:cNvPr id="68611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Heat-Related Injuries</a:t>
            </a:r>
          </a:p>
        </p:txBody>
      </p:sp>
      <p:sp>
        <p:nvSpPr>
          <p:cNvPr id="68612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Heat cramps: </a:t>
            </a:r>
          </a:p>
          <a:p>
            <a:pPr lvl="1" eaLnBrk="1" hangingPunct="1"/>
            <a:r>
              <a:rPr lang="en-US" altLang="en-US" sz="2400"/>
              <a:t>Muscle spasms brought on by over-exertion in extreme heat </a:t>
            </a:r>
          </a:p>
          <a:p>
            <a:pPr eaLnBrk="1" hangingPunct="1"/>
            <a:r>
              <a:rPr lang="en-US" altLang="en-US" sz="2800"/>
              <a:t>Heat exhaustion:</a:t>
            </a:r>
          </a:p>
          <a:p>
            <a:pPr lvl="1" eaLnBrk="1" hangingPunct="1"/>
            <a:r>
              <a:rPr lang="en-US" altLang="en-US" sz="2400"/>
              <a:t>Occurs when exercising or working in extreme heat results in loss of body fluids</a:t>
            </a:r>
          </a:p>
          <a:p>
            <a:pPr eaLnBrk="1" hangingPunct="1"/>
            <a:r>
              <a:rPr lang="en-US" altLang="en-US" sz="2800"/>
              <a:t>Heat stroke: </a:t>
            </a:r>
          </a:p>
          <a:p>
            <a:pPr lvl="1" eaLnBrk="1" hangingPunct="1"/>
            <a:r>
              <a:rPr lang="en-US" altLang="en-US" sz="2400"/>
              <a:t>Victim’s temperature control system shuts down</a:t>
            </a:r>
          </a:p>
          <a:p>
            <a:pPr lvl="1" eaLnBrk="1" hangingPunct="1"/>
            <a:r>
              <a:rPr lang="en-US" altLang="en-US" sz="2400"/>
              <a:t>Body temperature rises so high that brain damage and death may result</a:t>
            </a:r>
          </a:p>
        </p:txBody>
      </p:sp>
      <p:sp>
        <p:nvSpPr>
          <p:cNvPr id="686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4-39</a:t>
            </a: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Symptoms of Heat Exhaustion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4140200" cy="4525962"/>
          </a:xfrm>
        </p:spPr>
        <p:txBody>
          <a:bodyPr/>
          <a:lstStyle/>
          <a:p>
            <a:pPr eaLnBrk="1" hangingPunct="1"/>
            <a:r>
              <a:rPr lang="en-US" altLang="en-US"/>
              <a:t>Cool, moist, pale or flushed skin</a:t>
            </a:r>
          </a:p>
          <a:p>
            <a:pPr eaLnBrk="1" hangingPunct="1"/>
            <a:r>
              <a:rPr lang="en-US" altLang="en-US"/>
              <a:t>Heavy sweating</a:t>
            </a:r>
          </a:p>
          <a:p>
            <a:pPr eaLnBrk="1" hangingPunct="1"/>
            <a:r>
              <a:rPr lang="en-US" altLang="en-US"/>
              <a:t>Headache</a:t>
            </a:r>
          </a:p>
          <a:p>
            <a:pPr eaLnBrk="1" hangingPunct="1"/>
            <a:r>
              <a:rPr lang="en-US" altLang="en-US"/>
              <a:t>Nausea or vomiting</a:t>
            </a:r>
          </a:p>
          <a:p>
            <a:pPr eaLnBrk="1" hangingPunct="1"/>
            <a:r>
              <a:rPr lang="en-US" altLang="en-US"/>
              <a:t>Dizziness</a:t>
            </a:r>
          </a:p>
          <a:p>
            <a:pPr eaLnBrk="1" hangingPunct="1"/>
            <a:r>
              <a:rPr lang="en-US" altLang="en-US"/>
              <a:t>Exhaustion</a:t>
            </a:r>
          </a:p>
        </p:txBody>
      </p:sp>
      <p:pic>
        <p:nvPicPr>
          <p:cNvPr id="69637" name="Picture 4" descr="http://www.photolibrary.fema.gov/photodata/original/8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98600"/>
            <a:ext cx="2857500" cy="423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4-40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Symptoms of Heat Stroke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Hot, red skin</a:t>
            </a:r>
          </a:p>
          <a:p>
            <a:pPr eaLnBrk="1" hangingPunct="1"/>
            <a:r>
              <a:rPr lang="en-US" altLang="en-US"/>
              <a:t>Lack of perspiration</a:t>
            </a:r>
          </a:p>
          <a:p>
            <a:pPr eaLnBrk="1" hangingPunct="1"/>
            <a:r>
              <a:rPr lang="en-US" altLang="en-US"/>
              <a:t>Changes in consciousness</a:t>
            </a:r>
          </a:p>
          <a:p>
            <a:pPr eaLnBrk="1" hangingPunct="1"/>
            <a:r>
              <a:rPr lang="en-US" altLang="en-US"/>
              <a:t>Rapid, weak pulse and rapid, shallow breathing</a:t>
            </a:r>
          </a:p>
        </p:txBody>
      </p:sp>
      <p:sp>
        <p:nvSpPr>
          <p:cNvPr id="7066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4-2</a:t>
            </a:r>
          </a:p>
        </p:txBody>
      </p:sp>
      <p:sp>
        <p:nvSpPr>
          <p:cNvPr id="16387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Hygiene</a:t>
            </a:r>
          </a:p>
        </p:txBody>
      </p:sp>
      <p:sp>
        <p:nvSpPr>
          <p:cNvPr id="16388" name="Rectangle 1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Wash hands frequently</a:t>
            </a:r>
          </a:p>
          <a:p>
            <a:pPr eaLnBrk="1" hangingPunct="1"/>
            <a:r>
              <a:rPr lang="en-US" altLang="en-US" dirty="0"/>
              <a:t>Wear non-latex exam gloves </a:t>
            </a:r>
          </a:p>
          <a:p>
            <a:pPr eaLnBrk="1" hangingPunct="1"/>
            <a:r>
              <a:rPr lang="en-US" altLang="en-US" dirty="0"/>
              <a:t>Wear N95 mask and goggles</a:t>
            </a:r>
          </a:p>
          <a:p>
            <a:pPr eaLnBrk="1" hangingPunct="1"/>
            <a:r>
              <a:rPr lang="en-US" altLang="en-US" dirty="0"/>
              <a:t>Keep dressings sterile</a:t>
            </a:r>
          </a:p>
          <a:p>
            <a:pPr eaLnBrk="1" hangingPunct="1"/>
            <a:r>
              <a:rPr lang="en-US" altLang="en-US" dirty="0"/>
              <a:t>Avoid contact with body fluids</a:t>
            </a:r>
          </a:p>
          <a:p>
            <a:pPr lvl="1" eaLnBrk="1" hangingPunct="1"/>
            <a:r>
              <a:rPr lang="en-US" altLang="en-US" dirty="0"/>
              <a:t>“If it is warm, wet, and not yours, </a:t>
            </a:r>
            <a:br>
              <a:rPr lang="en-US" altLang="en-US" dirty="0"/>
            </a:br>
            <a:r>
              <a:rPr lang="en-US" altLang="en-US" dirty="0"/>
              <a:t>don’t touch it!”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482600" y="1201738"/>
            <a:ext cx="5791200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pic>
        <p:nvPicPr>
          <p:cNvPr id="16390" name="Picture 11" descr="WashingHna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2449513"/>
            <a:ext cx="2198687" cy="344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14043737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4-40</a:t>
            </a:r>
          </a:p>
        </p:txBody>
      </p:sp>
      <p:sp>
        <p:nvSpPr>
          <p:cNvPr id="71683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Treatment of Heat-Related Injuries</a:t>
            </a:r>
          </a:p>
        </p:txBody>
      </p:sp>
      <p:sp>
        <p:nvSpPr>
          <p:cNvPr id="71684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Remove from heat to cool environment</a:t>
            </a:r>
          </a:p>
          <a:p>
            <a:pPr eaLnBrk="1" hangingPunct="1"/>
            <a:r>
              <a:rPr lang="en-US" altLang="en-US" dirty="0"/>
              <a:t>Cool body slowly </a:t>
            </a:r>
          </a:p>
          <a:p>
            <a:pPr eaLnBrk="1" hangingPunct="1"/>
            <a:r>
              <a:rPr lang="en-US" altLang="en-US" dirty="0"/>
              <a:t>Have the victim drink water, SLOWLY</a:t>
            </a:r>
          </a:p>
          <a:p>
            <a:pPr eaLnBrk="1" hangingPunct="1"/>
            <a:r>
              <a:rPr lang="en-US" altLang="en-US" dirty="0"/>
              <a:t>No food or drink if victim is experiencing vomiting, cramping, or is losing consciousness</a:t>
            </a:r>
          </a:p>
          <a:p>
            <a:pPr eaLnBrk="1" hangingPunct="1"/>
            <a:r>
              <a:rPr lang="en-US" altLang="en-US" dirty="0"/>
              <a:t>Watch closely</a:t>
            </a:r>
          </a:p>
        </p:txBody>
      </p:sp>
      <p:sp>
        <p:nvSpPr>
          <p:cNvPr id="7168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6888" y="6273800"/>
            <a:ext cx="1000125" cy="32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4-41</a:t>
            </a:r>
          </a:p>
        </p:txBody>
      </p:sp>
      <p:sp>
        <p:nvSpPr>
          <p:cNvPr id="72707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Treatment for Bites/Stings</a:t>
            </a:r>
          </a:p>
        </p:txBody>
      </p:sp>
      <p:sp>
        <p:nvSpPr>
          <p:cNvPr id="72708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If bite or sting is suspected, and situation is non-emergency:</a:t>
            </a:r>
          </a:p>
          <a:p>
            <a:pPr lvl="1" eaLnBrk="1" hangingPunct="1"/>
            <a:r>
              <a:rPr lang="en-US" altLang="en-US" sz="2400"/>
              <a:t>Remove stinger if still present by scraping edge of credit card or other stiff, straight-edged object across stinger</a:t>
            </a:r>
          </a:p>
          <a:p>
            <a:pPr lvl="1" eaLnBrk="1" hangingPunct="1"/>
            <a:r>
              <a:rPr lang="en-US" altLang="en-US" sz="2400"/>
              <a:t>Wash site thoroughly with soap and water</a:t>
            </a:r>
          </a:p>
          <a:p>
            <a:pPr lvl="1" eaLnBrk="1" hangingPunct="1"/>
            <a:r>
              <a:rPr lang="en-US" altLang="en-US" sz="2400"/>
              <a:t>Place ice on site for 10 minutes on and 10 minutes off</a:t>
            </a:r>
          </a:p>
          <a:p>
            <a:pPr lvl="1" eaLnBrk="1" hangingPunct="1"/>
            <a:r>
              <a:rPr lang="en-US" altLang="en-US" sz="2400"/>
              <a:t>If the victim has own allergy medicine they should take it.</a:t>
            </a:r>
          </a:p>
        </p:txBody>
      </p:sp>
      <p:sp>
        <p:nvSpPr>
          <p:cNvPr id="7270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4-41</a:t>
            </a:r>
          </a:p>
        </p:txBody>
      </p:sp>
      <p:sp>
        <p:nvSpPr>
          <p:cNvPr id="73731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Anaphylaxis</a:t>
            </a:r>
          </a:p>
        </p:txBody>
      </p:sp>
      <p:sp>
        <p:nvSpPr>
          <p:cNvPr id="73732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Check airway and breathing</a:t>
            </a:r>
          </a:p>
          <a:p>
            <a:pPr eaLnBrk="1" hangingPunct="1"/>
            <a:r>
              <a:rPr lang="en-US" altLang="en-US"/>
              <a:t>Calm individual</a:t>
            </a:r>
          </a:p>
          <a:p>
            <a:pPr eaLnBrk="1" hangingPunct="1"/>
            <a:r>
              <a:rPr lang="en-US" altLang="en-US"/>
              <a:t>Remove constrictive clothing and jewelry </a:t>
            </a:r>
          </a:p>
          <a:p>
            <a:pPr eaLnBrk="1" hangingPunct="1"/>
            <a:r>
              <a:rPr lang="en-US" altLang="en-US"/>
              <a:t>Find and help administer </a:t>
            </a:r>
            <a:br>
              <a:rPr lang="en-US" altLang="en-US"/>
            </a:br>
            <a:r>
              <a:rPr lang="en-US" altLang="en-US"/>
              <a:t>victim’s Epi-pen</a:t>
            </a:r>
          </a:p>
          <a:p>
            <a:pPr eaLnBrk="1" hangingPunct="1"/>
            <a:r>
              <a:rPr lang="en-US" altLang="en-US"/>
              <a:t>Watch for signs of </a:t>
            </a:r>
            <a:br>
              <a:rPr lang="en-US" altLang="en-US"/>
            </a:br>
            <a:r>
              <a:rPr lang="en-US" altLang="en-US"/>
              <a:t>shock and treat </a:t>
            </a:r>
            <a:br>
              <a:rPr lang="en-US" altLang="en-US"/>
            </a:br>
            <a:r>
              <a:rPr lang="en-US" altLang="en-US"/>
              <a:t>appropriately</a:t>
            </a:r>
          </a:p>
        </p:txBody>
      </p:sp>
      <p:pic>
        <p:nvPicPr>
          <p:cNvPr id="7373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3724275"/>
            <a:ext cx="2476500" cy="210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4-42</a:t>
            </a:r>
          </a:p>
        </p:txBody>
      </p:sp>
      <p:sp>
        <p:nvSpPr>
          <p:cNvPr id="7475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Unit Summary</a:t>
            </a:r>
          </a:p>
        </p:txBody>
      </p:sp>
      <p:sp>
        <p:nvSpPr>
          <p:cNvPr id="74756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Public health concerns related to sanitation, hygiene, and water purification</a:t>
            </a:r>
          </a:p>
          <a:p>
            <a:pPr eaLnBrk="1" hangingPunct="1"/>
            <a:r>
              <a:rPr lang="en-US" altLang="en-US"/>
              <a:t>Organization of disaster medical operations</a:t>
            </a:r>
          </a:p>
          <a:p>
            <a:pPr eaLnBrk="1" hangingPunct="1"/>
            <a:r>
              <a:rPr lang="en-US" altLang="en-US"/>
              <a:t>Establishing treatment areas</a:t>
            </a:r>
          </a:p>
          <a:p>
            <a:pPr eaLnBrk="1" hangingPunct="1"/>
            <a:r>
              <a:rPr lang="en-US" altLang="en-US"/>
              <a:t>Conducting head-to-toe assessments</a:t>
            </a:r>
          </a:p>
          <a:p>
            <a:pPr eaLnBrk="1" hangingPunct="1"/>
            <a:r>
              <a:rPr lang="en-US" altLang="en-US"/>
              <a:t>Treating wounds, fractures, sprains, and other common injuries</a:t>
            </a:r>
          </a:p>
        </p:txBody>
      </p:sp>
      <p:sp>
        <p:nvSpPr>
          <p:cNvPr id="7475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4-43</a:t>
            </a:r>
          </a:p>
        </p:txBody>
      </p:sp>
      <p:sp>
        <p:nvSpPr>
          <p:cNvPr id="7577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Homework Assignment</a:t>
            </a:r>
          </a:p>
        </p:txBody>
      </p:sp>
      <p:sp>
        <p:nvSpPr>
          <p:cNvPr id="7578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76762"/>
          </a:xfrm>
        </p:spPr>
        <p:txBody>
          <a:bodyPr/>
          <a:lstStyle/>
          <a:p>
            <a:pPr eaLnBrk="1" hangingPunct="1"/>
            <a:r>
              <a:rPr lang="en-US" altLang="en-US" dirty="0"/>
              <a:t>Read unit 5</a:t>
            </a:r>
          </a:p>
          <a:p>
            <a:pPr eaLnBrk="1" hangingPunct="1"/>
            <a:r>
              <a:rPr lang="en-US" altLang="en-US" dirty="0"/>
              <a:t>Bring gear (</a:t>
            </a:r>
            <a:r>
              <a:rPr lang="en-US" altLang="en-US" b="1" dirty="0"/>
              <a:t>with </a:t>
            </a:r>
            <a:r>
              <a:rPr lang="en-US" altLang="en-US" dirty="0"/>
              <a:t>flashlight)</a:t>
            </a:r>
          </a:p>
          <a:p>
            <a:pPr eaLnBrk="1" hangingPunct="1"/>
            <a:r>
              <a:rPr lang="en-US" altLang="en-US" dirty="0"/>
              <a:t>Wear loose fitting, comfortable clothing</a:t>
            </a:r>
          </a:p>
          <a:p>
            <a:pPr eaLnBrk="1" hangingPunct="1"/>
            <a:r>
              <a:rPr lang="en-US" altLang="en-US" dirty="0"/>
              <a:t>Practice</a:t>
            </a:r>
            <a:br>
              <a:rPr lang="en-US" altLang="en-US" dirty="0"/>
            </a:br>
            <a:r>
              <a:rPr lang="en-US" altLang="en-US" dirty="0"/>
              <a:t>head-to-toe</a:t>
            </a:r>
            <a:br>
              <a:rPr lang="en-US" altLang="en-US" dirty="0"/>
            </a:br>
            <a:r>
              <a:rPr lang="en-US" altLang="en-US" dirty="0"/>
              <a:t>assessment on </a:t>
            </a:r>
            <a:br>
              <a:rPr lang="en-US" altLang="en-US" dirty="0"/>
            </a:br>
            <a:r>
              <a:rPr lang="en-US" altLang="en-US" dirty="0"/>
              <a:t>family member</a:t>
            </a:r>
          </a:p>
        </p:txBody>
      </p:sp>
      <p:pic>
        <p:nvPicPr>
          <p:cNvPr id="75781" name="Picture 6" descr="Mar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3246438"/>
            <a:ext cx="3944938" cy="2554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4-3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82600" y="1201738"/>
            <a:ext cx="8229600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17412" name="Title 1"/>
          <p:cNvSpPr>
            <a:spLocks/>
          </p:cNvSpPr>
          <p:nvPr/>
        </p:nvSpPr>
        <p:spPr bwMode="auto">
          <a:xfrm>
            <a:off x="965200" y="76200"/>
            <a:ext cx="5588000" cy="825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4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7413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Sanitation</a:t>
            </a:r>
          </a:p>
        </p:txBody>
      </p:sp>
      <p:sp>
        <p:nvSpPr>
          <p:cNvPr id="17414" name="Rectangle 1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Control disposal of bacterial sources </a:t>
            </a:r>
          </a:p>
          <a:p>
            <a:pPr eaLnBrk="1" hangingPunct="1"/>
            <a:r>
              <a:rPr lang="en-US" altLang="en-US" dirty="0"/>
              <a:t>Put waste products in plastic bags</a:t>
            </a:r>
          </a:p>
          <a:p>
            <a:pPr lvl="1" eaLnBrk="1" hangingPunct="1"/>
            <a:r>
              <a:rPr lang="en-US" altLang="en-US" dirty="0"/>
              <a:t>Tie off bags and mark them as medical waste </a:t>
            </a:r>
          </a:p>
          <a:p>
            <a:pPr eaLnBrk="1" hangingPunct="1"/>
            <a:r>
              <a:rPr lang="en-US" altLang="en-US" dirty="0"/>
              <a:t>Bury human waste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</p:txBody>
      </p:sp>
      <p:sp>
        <p:nvSpPr>
          <p:cNvPr id="174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3936030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4-4</a:t>
            </a:r>
          </a:p>
        </p:txBody>
      </p:sp>
      <p:sp>
        <p:nvSpPr>
          <p:cNvPr id="19459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Functions of Disaster Medical Operations</a:t>
            </a:r>
          </a:p>
        </p:txBody>
      </p:sp>
      <p:sp>
        <p:nvSpPr>
          <p:cNvPr id="19460" name="Rectangle 1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Triage </a:t>
            </a:r>
          </a:p>
          <a:p>
            <a:pPr eaLnBrk="1" hangingPunct="1"/>
            <a:r>
              <a:rPr lang="en-US" altLang="en-US"/>
              <a:t>Treatment</a:t>
            </a:r>
          </a:p>
          <a:p>
            <a:pPr eaLnBrk="1" hangingPunct="1"/>
            <a:r>
              <a:rPr lang="en-US" altLang="en-US"/>
              <a:t>Transport</a:t>
            </a:r>
          </a:p>
          <a:p>
            <a:pPr eaLnBrk="1" hangingPunct="1"/>
            <a:r>
              <a:rPr lang="en-US" altLang="en-US"/>
              <a:t>Morgue</a:t>
            </a:r>
          </a:p>
          <a:p>
            <a:pPr eaLnBrk="1" hangingPunct="1"/>
            <a:r>
              <a:rPr lang="en-US" altLang="en-US"/>
              <a:t>Supply</a:t>
            </a:r>
          </a:p>
        </p:txBody>
      </p:sp>
      <p:pic>
        <p:nvPicPr>
          <p:cNvPr id="19461" name="Picture 12" descr="http://www.photolibrary.fema.gov/photodata/original/150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1924050"/>
            <a:ext cx="5524500" cy="367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7963" y="6232525"/>
            <a:ext cx="40576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CERT Basic Training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Unit 4: Disaster Medical Operations – Part 2</a:t>
            </a:r>
          </a:p>
        </p:txBody>
      </p:sp>
    </p:spTree>
    <p:extLst>
      <p:ext uri="{BB962C8B-B14F-4D97-AF65-F5344CB8AC3E}">
        <p14:creationId xmlns:p14="http://schemas.microsoft.com/office/powerpoint/2010/main" val="1269164384"/>
      </p:ext>
    </p:extLst>
  </p:cSld>
  <p:clrMapOvr>
    <a:masterClrMapping/>
  </p:clrMapOvr>
</p:sld>
</file>

<file path=ppt/theme/theme1.xml><?xml version="1.0" encoding="utf-8"?>
<a:theme xmlns:a="http://schemas.openxmlformats.org/drawingml/2006/main" name="Cert_ppt_template">
  <a:themeElements>
    <a:clrScheme name="Cert_pp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rt_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rt_pp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_pp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_pp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_pp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_pp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_pp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t_pp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t_pp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t_pp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t_pp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t_pp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t_pp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15506</TotalTime>
  <Words>3081</Words>
  <Application>Microsoft Office PowerPoint</Application>
  <PresentationFormat>On-screen Show (4:3)</PresentationFormat>
  <Paragraphs>666</Paragraphs>
  <Slides>74</Slides>
  <Notes>64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Times</vt:lpstr>
      <vt:lpstr>Times New Roman</vt:lpstr>
      <vt:lpstr>Wingdings</vt:lpstr>
      <vt:lpstr>Cert_ppt_template</vt:lpstr>
      <vt:lpstr>Disaster Medical Operations — Part 2</vt:lpstr>
      <vt:lpstr>Unit 3 Review</vt:lpstr>
      <vt:lpstr>Unit 4 Objectives</vt:lpstr>
      <vt:lpstr>Unit Topics</vt:lpstr>
      <vt:lpstr>Public Health Considerations</vt:lpstr>
      <vt:lpstr>Purification</vt:lpstr>
      <vt:lpstr>Hygiene</vt:lpstr>
      <vt:lpstr>Sanitation</vt:lpstr>
      <vt:lpstr>Functions of Disaster Medical Operations</vt:lpstr>
      <vt:lpstr>Disaster Medical Operations Organization</vt:lpstr>
      <vt:lpstr>Establish a Medical Treatment Area</vt:lpstr>
      <vt:lpstr>Most Effective Use of CERT Resources</vt:lpstr>
      <vt:lpstr>Treatment Area Layout</vt:lpstr>
      <vt:lpstr>Victim Placement: Why head to toe?</vt:lpstr>
      <vt:lpstr>Treatment Area Site Selection</vt:lpstr>
      <vt:lpstr>Treatment Area Layout</vt:lpstr>
      <vt:lpstr>Try it out: Plan Treatment Areas</vt:lpstr>
      <vt:lpstr>Where and When</vt:lpstr>
      <vt:lpstr>Treatment Area Organization</vt:lpstr>
      <vt:lpstr>Conducting Head-to-Toe Assessment</vt:lpstr>
      <vt:lpstr>Head-to-Toe Assessment</vt:lpstr>
      <vt:lpstr>Head-to-Toe Assessment Simplified</vt:lpstr>
      <vt:lpstr>Head-to-Toe Assessment Simplified</vt:lpstr>
      <vt:lpstr>Head-to-Toe Assessment Simplified</vt:lpstr>
      <vt:lpstr>Head-to-Toe Assessment Simplified</vt:lpstr>
      <vt:lpstr>Head-to-Toe Assessment Simplified</vt:lpstr>
      <vt:lpstr>Head-to-Toe Assessment Simplified</vt:lpstr>
      <vt:lpstr>Order of Assessment</vt:lpstr>
      <vt:lpstr>Closed-Head, Neck, Spinal Injuries</vt:lpstr>
      <vt:lpstr>Closed-Head, Neck, Spinal Injuries (Cont)</vt:lpstr>
      <vt:lpstr>Video: Head-to-Toe Assessment</vt:lpstr>
      <vt:lpstr>Video: Head-to-Toe Assessment</vt:lpstr>
      <vt:lpstr>Exercise: Head-to-Toe Assessment</vt:lpstr>
      <vt:lpstr>PowerPoint Presentation</vt:lpstr>
      <vt:lpstr>Treating Burns</vt:lpstr>
      <vt:lpstr>Burn Severity</vt:lpstr>
      <vt:lpstr>Burn Classifications</vt:lpstr>
      <vt:lpstr>Burn Treatment: DOs</vt:lpstr>
      <vt:lpstr>Burn Treatment: DON’Ts</vt:lpstr>
      <vt:lpstr>Treatment for Chemical Burns</vt:lpstr>
      <vt:lpstr>Inhalation Burns Signs and Symptoms</vt:lpstr>
      <vt:lpstr>Wound Care</vt:lpstr>
      <vt:lpstr>Common Injuries After A Disaster</vt:lpstr>
      <vt:lpstr>Cleaning and Bandaging Wounds</vt:lpstr>
      <vt:lpstr>Rules of Dressing</vt:lpstr>
      <vt:lpstr>Signs of Infection</vt:lpstr>
      <vt:lpstr>Amputations</vt:lpstr>
      <vt:lpstr>Impaled Objects</vt:lpstr>
      <vt:lpstr>Fractures, Dislocations, Sprains, Strains</vt:lpstr>
      <vt:lpstr>Types of Fractures</vt:lpstr>
      <vt:lpstr>Treating Open Fractures</vt:lpstr>
      <vt:lpstr>Displaced and Nondisplaced Fractures</vt:lpstr>
      <vt:lpstr>Dislocations</vt:lpstr>
      <vt:lpstr>Signs of Sprain</vt:lpstr>
      <vt:lpstr>Splinting</vt:lpstr>
      <vt:lpstr>Splinting Guidelines</vt:lpstr>
      <vt:lpstr>Exercise: Splinting</vt:lpstr>
      <vt:lpstr>Nasal Injuries</vt:lpstr>
      <vt:lpstr>Treatment of Nasal Injuries</vt:lpstr>
      <vt:lpstr>Cold-Related Injuries</vt:lpstr>
      <vt:lpstr>Symptoms of Hypothermia</vt:lpstr>
      <vt:lpstr>Hypothermia Treatment</vt:lpstr>
      <vt:lpstr>Recovery Position</vt:lpstr>
      <vt:lpstr>Recovery Position</vt:lpstr>
      <vt:lpstr>Symptoms of Frostbite</vt:lpstr>
      <vt:lpstr>Frostbite Treatment</vt:lpstr>
      <vt:lpstr>Heat-Related Injuries</vt:lpstr>
      <vt:lpstr>Symptoms of Heat Exhaustion</vt:lpstr>
      <vt:lpstr>Symptoms of Heat Stroke</vt:lpstr>
      <vt:lpstr>Treatment of Heat-Related Injuries</vt:lpstr>
      <vt:lpstr>Treatment for Bites/Stings</vt:lpstr>
      <vt:lpstr>Anaphylaxis</vt:lpstr>
      <vt:lpstr>Unit Summary</vt:lpstr>
      <vt:lpstr>Homework Assignment</vt:lpstr>
    </vt:vector>
  </TitlesOfParts>
  <Company>Vertex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Stoner</dc:creator>
  <cp:lastModifiedBy>Mike Sawyer</cp:lastModifiedBy>
  <cp:revision>351</cp:revision>
  <cp:lastPrinted>2005-12-21T16:28:49Z</cp:lastPrinted>
  <dcterms:created xsi:type="dcterms:W3CDTF">2005-12-20T16:22:26Z</dcterms:created>
  <dcterms:modified xsi:type="dcterms:W3CDTF">2017-03-22T23:29:00Z</dcterms:modified>
</cp:coreProperties>
</file>